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79"/>
  </p:notesMasterIdLst>
  <p:sldIdLst>
    <p:sldId id="260" r:id="rId5"/>
    <p:sldId id="268" r:id="rId6"/>
    <p:sldId id="336" r:id="rId7"/>
    <p:sldId id="266" r:id="rId8"/>
    <p:sldId id="257" r:id="rId9"/>
    <p:sldId id="282" r:id="rId10"/>
    <p:sldId id="283" r:id="rId11"/>
    <p:sldId id="285" r:id="rId12"/>
    <p:sldId id="287" r:id="rId13"/>
    <p:sldId id="288" r:id="rId14"/>
    <p:sldId id="310" r:id="rId15"/>
    <p:sldId id="290" r:id="rId16"/>
    <p:sldId id="301" r:id="rId17"/>
    <p:sldId id="291" r:id="rId18"/>
    <p:sldId id="292" r:id="rId19"/>
    <p:sldId id="293" r:id="rId20"/>
    <p:sldId id="297" r:id="rId21"/>
    <p:sldId id="294" r:id="rId22"/>
    <p:sldId id="299" r:id="rId23"/>
    <p:sldId id="313" r:id="rId24"/>
    <p:sldId id="314" r:id="rId25"/>
    <p:sldId id="315" r:id="rId26"/>
    <p:sldId id="298" r:id="rId27"/>
    <p:sldId id="296" r:id="rId28"/>
    <p:sldId id="325" r:id="rId29"/>
    <p:sldId id="316" r:id="rId30"/>
    <p:sldId id="259" r:id="rId31"/>
    <p:sldId id="330" r:id="rId32"/>
    <p:sldId id="328" r:id="rId33"/>
    <p:sldId id="329" r:id="rId34"/>
    <p:sldId id="331" r:id="rId35"/>
    <p:sldId id="332" r:id="rId36"/>
    <p:sldId id="271" r:id="rId37"/>
    <p:sldId id="333" r:id="rId38"/>
    <p:sldId id="334" r:id="rId39"/>
    <p:sldId id="300" r:id="rId40"/>
    <p:sldId id="302" r:id="rId41"/>
    <p:sldId id="338" r:id="rId42"/>
    <p:sldId id="343" r:id="rId43"/>
    <p:sldId id="339" r:id="rId44"/>
    <p:sldId id="344" r:id="rId45"/>
    <p:sldId id="340" r:id="rId46"/>
    <p:sldId id="341" r:id="rId47"/>
    <p:sldId id="345" r:id="rId48"/>
    <p:sldId id="342" r:id="rId49"/>
    <p:sldId id="272" r:id="rId50"/>
    <p:sldId id="274" r:id="rId51"/>
    <p:sldId id="275" r:id="rId52"/>
    <p:sldId id="278" r:id="rId53"/>
    <p:sldId id="306" r:id="rId54"/>
    <p:sldId id="308" r:id="rId55"/>
    <p:sldId id="307" r:id="rId56"/>
    <p:sldId id="309" r:id="rId57"/>
    <p:sldId id="311" r:id="rId58"/>
    <p:sldId id="305" r:id="rId59"/>
    <p:sldId id="304" r:id="rId60"/>
    <p:sldId id="276" r:id="rId61"/>
    <p:sldId id="277" r:id="rId62"/>
    <p:sldId id="280" r:id="rId63"/>
    <p:sldId id="319" r:id="rId64"/>
    <p:sldId id="312" r:id="rId65"/>
    <p:sldId id="318" r:id="rId66"/>
    <p:sldId id="320" r:id="rId67"/>
    <p:sldId id="284" r:id="rId68"/>
    <p:sldId id="281" r:id="rId69"/>
    <p:sldId id="322" r:id="rId70"/>
    <p:sldId id="321" r:id="rId71"/>
    <p:sldId id="323" r:id="rId72"/>
    <p:sldId id="273" r:id="rId73"/>
    <p:sldId id="324" r:id="rId74"/>
    <p:sldId id="327" r:id="rId75"/>
    <p:sldId id="346" r:id="rId76"/>
    <p:sldId id="335" r:id="rId77"/>
    <p:sldId id="263" r:id="rId78"/>
  </p:sldIdLst>
  <p:sldSz cx="12192000" cy="6858000"/>
  <p:notesSz cx="6858000" cy="9144000"/>
  <p:embeddedFontLs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Segoe UI Light" panose="020B0502040204020203" pitchFamily="34" charset="0"/>
      <p:regular r:id="rId84"/>
      <p:italic r:id="rId85"/>
    </p:embeddedFont>
    <p:embeddedFont>
      <p:font typeface="Rabiohead" panose="020B0604020202020204" charset="0"/>
      <p:regular r:id="rId86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D1FF"/>
    <a:srgbClr val="0072C5"/>
    <a:srgbClr val="0594F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16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font" Target="fonts/font5.fntdata"/><Relationship Id="rId89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font" Target="fonts/font3.fntdata"/><Relationship Id="rId90" Type="http://schemas.openxmlformats.org/officeDocument/2006/relationships/tableStyles" Target="tableStyle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4.fntdata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font" Target="fonts/font2.fntdata"/><Relationship Id="rId86" Type="http://schemas.openxmlformats.org/officeDocument/2006/relationships/font" Target="fonts/font7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6-07T22:18:03.646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2145 59 24 0,'-17'-24'12'0,"7"9"-10"0,4 11 12 16,-5-6-14-16,-5 0 1 15,0 5 0-15,-6 5 1 16,0 5-2-16,-11 0 0 0,-10 0 2 16,-1 5 1-16,-10-6-1 15,-6 6 1-15,0 0-1 16,-11 0 1-16,-5-1-1 16,-6 1 1-16,1 9-2 15,-1 1 1-15,-5 4-1 16,-11 0 0-16,6 5-1 15,-6 5 1-15,0 0-1 16,5 4 0-16,1 1 0 16,10 10 0-16,0 9-1 15,17-5 1-15,-6 5 0 16,11 5 0-16,1 4 0 16,10-8 0-16,0 3 0 15,5 11 0-15,6 0 0 16,5 9 0-16,11 5 0 15,6 0 0-15,11 0 0 16,-1 5 0-16,6-5 0 16,6-5 0-16,10 5 0 0,6 5 1 15,5 5-1-15,6-5 0 16,5 0 0-16,11 0 1 16,0-15-1-16,5 6 1 15,11-6-1-15,6-14 1 16,11 0-1-16,5 4 1 15,0-4-1-15,6-5 1 16,-1 5-1-16,12-14 0 16,10 9 0-16,0 0 0 0,17 0 0 15,5-5 0-15,0-5 0 16,0-9 0-16,5-5 0 16,17 0 0-16,-5-5 0 15,-6-19 1-15,0-6-1 16,0-4 1-16,16 0-1 15,-5-14 1-15,-11-10-1 16,0 4 0-16,0-9 0 16,5-9 1-16,-10-1-1 15,4-9 0-15,1-10 1 16,-16-5 0-16,-6-15-1 16,6-9 1-16,-11-5-1 15,-12-19 1-15,-15-5-1 16,-6-5 1-16,-11-5 0 15,-16-9 1-15,-11-6-1 16,-22-4 1-16,-10 0-1 0,-17 5 1 16,-17-5-1-16,-10 9 1 15,-22 5-2-15,-22 1 1 16,-5 9-1-16,-16 14 1 16,-28 6-1-16,-16 9 1 15,-27 5-1-15,-1 19 0 16,-21 15-1-16,-16 9 1 15,-6 15-3-15,-11 5 1 16,1 10-2-16,-12 9 1 0,11 19-2 16,17 10 0-16,5 6-4 15,11 3 1-15,0 16-3 16,16 14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6-07T22:18:08.881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0 725 23 0,'0'5'11'0,"5"-19"-10"0,-5 14 11 16,5-10-13-16,-5 0 1 15,0 10 0-15,6-9 0 16,-6 9 0-16,5 4 0 16,-5-4 0-16,0 5 1 31,6 10 2-31,-1 4 0 0,1-14 0 15,-6 14 0-15,0 5 0 16,11-4 0-16,-1-1 0 16,-4 1 0-16,-1-6-2 15,6 5 0-15,-5 1-1 16,5-1 1-16,-1 10-1 16,-4-9 1-16,5-6-1 15,-6 15 1-15,6-5-1 16,0 5 0-16,0-5 0 15,0 1 1-15,0-1-1 16,0 0 1-16,-1 0-1 16,7 0 0-16,-1 5 0 15,0 0 1-15,1 0-1 16,4 5 1-16,1 0-1 16,0-5 0-16,0 0 0 15,0 5 1-15,-1-5-1 16,1 5 1-16,0-5-1 0,0 5 0 15,-1 0 0-15,1 0 1 16,11 0-1-16,0-1 0 16,-1-4 0-16,6 10 0 15,0 5 0-15,-5-10 0 16,5 4 0-16,6-4 0 16,-6 0 0-16,-6 0 1 15,1 0-1-15,0 0 1 16,5-5-1-16,5 0 1 15,6 0-1-15,0 0 1 0,6-5-1 16,5 0 0-16,0 0 0 16,-1 0 0-16,7-4 0 15,-1-1 1-15,6-4-1 16,-6 4 0-16,0-4 0 16,6 4 0-16,5-5 0 15,1-4 1-15,-1-5 0 16,0-10 0-16,6-5-1 15,5 1 1-15,0-1 0 16,-11-4 0-16,-5 4 0 16,5-5 0-16,0-4-1 15,6 0 1-15,-1-1-1 16,1-9 0-16,0 5 1 16,-1 0 0-16,6 0 0 0,-5 0 0 15,-6-6-1-15,6-8 1 16,0 4 0-16,-1-10 0 15,1 1-1-15,-1-1 0 16,7 1 0-16,-7 4 1 16,6-9-1-16,0 4 0 15,-5 1 0-15,-6-1 1 16,6 0-1-16,5 1 1 16,5-5-1-16,-4-1 1 15,-1 1-1-15,11 4 1 0,-6-9-1 16,1 5 1-16,-6-6-1 15,0 1 1-15,0 5-1 16,5-1 1-16,-4 1 0 16,4 0 0-16,1-1 0 15,-6-9 0-15,0 10 0 16,-6-5 0-16,-4-1-1 16,-1 1 1-16,-5 0-1 15,-1 5 1-15,-4 4-1 16,-1 10 0-16,-5 5 0 15,-6 0 0-15,-5-10 0 16,-5 15 0-16,-1-5 0 16,-5 0 0-16,1 0 0 15,-12 10 0-15,5-1 0 16,1 1 0-16,-11 0 0 16,0 4 0-16,-6-4-1 15,0 4 0-15,1 1 0 16,-1-1 1-16,0 1-2 0,1 4 0 15,-7-4-3-15,1-1 1 16,-5 1-5-16,-1-1 0 16,6-9-5-16,0 5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6-07T22:18:09.83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88 107 31 0,'-33'14'15'0,"6"1"-19"0,22-15 24 16,-1 10-22-16,1-6 1 16,-1 1 0-16,1 0 0 15,5 0 1-15,5 0 1 16,-5-5 0-16,11 5 1 16,6-1 1-16,4 1 0 15,1-5 0-15,0 0 1 16,11 5 0-16,5-5 0 15,38-10-1 1,-5-4 0-16,-1-5-1 16,1-6 0-16,0 1 0 15,5 10 1-15,0-1-1 16,1-4 1-16,-12 9-2 16,0 0 1-16,-5-4-1 15,0 4 1-15,-6 10-1 16,-5-5 0-16,-5 5-1 15,-6 5 0-15,-5 0 0 16,-1 5 0-16,-10-1 0 16,0 1 1-16,-6 5-1 15,-5 4 0-15,-6 0 0 16,1 1 1-16,-6-1-1 16,0 0 0-16,0 1 0 0,0-6 0 15,-6 1-1-15,1 4 1 16,-6 0 0-16,0 6 0 15,0-1 0-15,-5 5 0 16,-6 0-1-16,0 5 1 16,1-5 0-16,-1 5 0 15,0 4 0-15,0 6 0 16,1 4 0-16,-1-4 0 16,0-1 0-16,0 1 0 15,1-1 0-15,-1 1 1 16,0-5-1-16,0-1 0 0,0 1 0 15,1 0 0-15,-1 0 0 16,0-1 0-16,0 11 0 16,1-15 0-16,-1-5 0 15,6 4 0-15,-1-4-1 16,6-4 1-16,0-1-3 16,1-10 1-16,4-4-3 15,6 5 0-15,6-6-7 16,-6 1 0-16,10-25-2 15,1-4 1-15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8595D-823D-4C13-AB03-2A799184915F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FE2D7-9CB1-440F-9723-FCBAAF2E97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37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815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4379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http://simon-may.com/enable-office-365-built-in-mdm-mobile-device-management/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7813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http://simon-may.com/enable-office-365-built-in-mdm-mobile-device-management/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9831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5846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5638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0314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1791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3562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7615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5697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227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8771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926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9951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2325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7480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9704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6161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4905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21759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246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188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13204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4207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7174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02081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23876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3927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69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60093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11247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17692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092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48336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73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9146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http://debaffle.net/tutorial-setting-up-windows-phone-8-for-small-business-including-office-365/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1636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215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233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DLP: http://blogs.office.com/2014/10/28/expanding-data-loss-prevention-dlp-sharepoint-online-onedrive-business-windows-file-share-office-clients/ </a:t>
            </a:r>
          </a:p>
          <a:p>
            <a:r>
              <a:rPr lang="es-ES" dirty="0" smtClean="0"/>
              <a:t>MDM: http://my365support.com/2015/03/microsoft-releases-mdm-capabilities-for-office-365/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70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057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bg>
      <p:bgPr>
        <a:gradFill>
          <a:gsLst>
            <a:gs pos="40000">
              <a:srgbClr val="0594FF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40" y="3292949"/>
            <a:ext cx="3110219" cy="4448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21" y="1030977"/>
            <a:ext cx="8128958" cy="2709652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  <p:sp>
        <p:nvSpPr>
          <p:cNvPr id="12" name="CuadroTexto 11"/>
          <p:cNvSpPr txBox="1"/>
          <p:nvPr userDrawn="1"/>
        </p:nvSpPr>
        <p:spPr>
          <a:xfrm>
            <a:off x="3060441" y="5516984"/>
            <a:ext cx="8901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Rabiohead" panose="00000400000000000000" pitchFamily="2" charset="0"/>
              </a:rPr>
              <a:t>Madrid, 9 y 10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</a:t>
            </a:r>
            <a:r>
              <a:rPr lang="en-US" sz="5400" baseline="0" dirty="0" err="1" smtClean="0">
                <a:solidFill>
                  <a:schemeClr val="bg1"/>
                </a:solidFill>
                <a:latin typeface="Rabiohead" panose="00000400000000000000" pitchFamily="2" charset="0"/>
              </a:rPr>
              <a:t>junio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2015</a:t>
            </a:r>
            <a:endParaRPr lang="es-ES" sz="5400" dirty="0">
              <a:solidFill>
                <a:schemeClr val="bg1"/>
              </a:solidFill>
              <a:latin typeface="Rabiohea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2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2"/>
          <a:stretch/>
        </p:blipFill>
        <p:spPr>
          <a:xfrm>
            <a:off x="1330422" y="256327"/>
            <a:ext cx="9531156" cy="63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 userDrawn="1">
          <p15:clr>
            <a:srgbClr val="FBAE40"/>
          </p15:clr>
        </p15:guide>
        <p15:guide id="4" pos="37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-Fin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1"/>
          <a:stretch/>
        </p:blipFill>
        <p:spPr>
          <a:xfrm>
            <a:off x="2272267" y="1705707"/>
            <a:ext cx="7647466" cy="51506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45" y="126358"/>
            <a:ext cx="4828310" cy="1609436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1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>
          <p15:clr>
            <a:srgbClr val="FBAE40"/>
          </p15:clr>
        </p15:guide>
        <p15:guide id="4" pos="3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2766218"/>
            <a:ext cx="10515600" cy="1325563"/>
          </a:xfrm>
          <a:noFill/>
        </p:spPr>
        <p:txBody>
          <a:bodyPr>
            <a:noAutofit/>
          </a:bodyPr>
          <a:lstStyle>
            <a:lvl1pPr algn="ctr">
              <a:defRPr sz="60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  <p:sp>
        <p:nvSpPr>
          <p:cNvPr id="5" name="Marcador de posición de imagen 4"/>
          <p:cNvSpPr>
            <a:spLocks noGrp="1"/>
          </p:cNvSpPr>
          <p:nvPr>
            <p:ph type="pic" sz="quarter" idx="10"/>
          </p:nvPr>
        </p:nvSpPr>
        <p:spPr>
          <a:xfrm>
            <a:off x="766916" y="914399"/>
            <a:ext cx="2428568" cy="2458065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3726425" y="1222382"/>
            <a:ext cx="8023123" cy="1687965"/>
          </a:xfrm>
        </p:spPr>
        <p:txBody>
          <a:bodyPr>
            <a:norm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  <p:sp>
        <p:nvSpPr>
          <p:cNvPr id="22" name="Marcador de texto 20"/>
          <p:cNvSpPr>
            <a:spLocks noGrp="1"/>
          </p:cNvSpPr>
          <p:nvPr>
            <p:ph type="body" sz="quarter" idx="12" hasCustomPrompt="1"/>
          </p:nvPr>
        </p:nvSpPr>
        <p:spPr>
          <a:xfrm>
            <a:off x="3726424" y="3720293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Job </a:t>
            </a:r>
            <a:r>
              <a:rPr lang="es-ES" dirty="0" err="1" smtClean="0"/>
              <a:t>title</a:t>
            </a:r>
            <a:endParaRPr lang="es-ES" dirty="0"/>
          </a:p>
        </p:txBody>
      </p:sp>
      <p:sp>
        <p:nvSpPr>
          <p:cNvPr id="23" name="Marcador de texto 20"/>
          <p:cNvSpPr>
            <a:spLocks noGrp="1"/>
          </p:cNvSpPr>
          <p:nvPr>
            <p:ph type="body" sz="quarter" idx="13" hasCustomPrompt="1"/>
          </p:nvPr>
        </p:nvSpPr>
        <p:spPr>
          <a:xfrm>
            <a:off x="3726424" y="4299179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Award</a:t>
            </a:r>
            <a:endParaRPr lang="es-ES" dirty="0"/>
          </a:p>
        </p:txBody>
      </p:sp>
      <p:sp>
        <p:nvSpPr>
          <p:cNvPr id="24" name="Marcador de texto 20"/>
          <p:cNvSpPr>
            <a:spLocks noGrp="1"/>
          </p:cNvSpPr>
          <p:nvPr>
            <p:ph type="body" sz="quarter" idx="14" hasCustomPrompt="1"/>
          </p:nvPr>
        </p:nvSpPr>
        <p:spPr>
          <a:xfrm>
            <a:off x="3726323" y="3114392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Company</a:t>
            </a:r>
            <a:endParaRPr lang="es-ES" dirty="0"/>
          </a:p>
        </p:txBody>
      </p:sp>
      <p:sp>
        <p:nvSpPr>
          <p:cNvPr id="25" name="Marcador de texto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26322" y="4912702"/>
            <a:ext cx="8023225" cy="4143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Blog 1</a:t>
            </a:r>
            <a:endParaRPr lang="es-ES" dirty="0"/>
          </a:p>
        </p:txBody>
      </p:sp>
      <p:sp>
        <p:nvSpPr>
          <p:cNvPr id="26" name="Marcador de texto 20"/>
          <p:cNvSpPr>
            <a:spLocks noGrp="1"/>
          </p:cNvSpPr>
          <p:nvPr>
            <p:ph type="body" sz="quarter" idx="16" hasCustomPrompt="1"/>
          </p:nvPr>
        </p:nvSpPr>
        <p:spPr>
          <a:xfrm>
            <a:off x="3726321" y="5526225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Blog 2</a:t>
            </a:r>
            <a:endParaRPr lang="es-ES" dirty="0"/>
          </a:p>
        </p:txBody>
      </p:sp>
      <p:sp>
        <p:nvSpPr>
          <p:cNvPr id="27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3726321" y="6139748"/>
            <a:ext cx="8023225" cy="414338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Segoe UI 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0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78934" y="869796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6" y="102182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745558" y="880947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95" y="107758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rgbClr val="0072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2761891" y="2633873"/>
            <a:ext cx="8633603" cy="1075486"/>
          </a:xfrm>
        </p:spPr>
        <p:txBody>
          <a:bodyPr>
            <a:noAutofit/>
          </a:bodyPr>
          <a:lstStyle>
            <a:lvl1pPr>
              <a:defRPr lang="es-ES" sz="5400" b="0" kern="120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Título</a:t>
            </a:r>
            <a:endParaRPr lang="es-ES" dirty="0"/>
          </a:p>
        </p:txBody>
      </p:sp>
      <p:pic>
        <p:nvPicPr>
          <p:cNvPr id="8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211" y="112863"/>
            <a:ext cx="1998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Triángulo rectángulo 7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6012611" y="1822450"/>
            <a:ext cx="5341188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11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8" r:id="rId3"/>
    <p:sldLayoutId id="2147483661" r:id="rId4"/>
    <p:sldLayoutId id="2147483662" r:id="rId5"/>
    <p:sldLayoutId id="2147483666" r:id="rId6"/>
    <p:sldLayoutId id="2147483649" r:id="rId7"/>
    <p:sldLayoutId id="2147483650" r:id="rId8"/>
    <p:sldLayoutId id="2147483652" r:id="rId9"/>
    <p:sldLayoutId id="2147483664" r:id="rId10"/>
    <p:sldLayoutId id="2147483663" r:id="rId11"/>
    <p:sldLayoutId id="214748366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7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1.png"/><Relationship Id="rId4" Type="http://schemas.openxmlformats.org/officeDocument/2006/relationships/image" Target="../media/image6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9.png"/><Relationship Id="rId7" Type="http://schemas.openxmlformats.org/officeDocument/2006/relationships/image" Target="../media/image6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7.png"/><Relationship Id="rId7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7.png"/><Relationship Id="rId7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.png"/><Relationship Id="rId5" Type="http://schemas.openxmlformats.org/officeDocument/2006/relationships/image" Target="../media/image49.png"/><Relationship Id="rId10" Type="http://schemas.openxmlformats.org/officeDocument/2006/relationships/image" Target="../media/image77.png"/><Relationship Id="rId4" Type="http://schemas.openxmlformats.org/officeDocument/2006/relationships/image" Target="../media/image48.png"/><Relationship Id="rId9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48.png"/><Relationship Id="rId7" Type="http://schemas.openxmlformats.org/officeDocument/2006/relationships/image" Target="../media/image8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49.png"/><Relationship Id="rId9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3" Type="http://schemas.openxmlformats.org/officeDocument/2006/relationships/hyperlink" Target="http://www.microsofttrends.com/2015/05/11/power-bi-vs-power-bi-preview-whats-the-difference/" TargetMode="External"/><Relationship Id="rId7" Type="http://schemas.openxmlformats.org/officeDocument/2006/relationships/image" Target="../media/image89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92.png"/><Relationship Id="rId7" Type="http://schemas.openxmlformats.org/officeDocument/2006/relationships/image" Target="../media/image9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jp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49.png"/><Relationship Id="rId7" Type="http://schemas.openxmlformats.org/officeDocument/2006/relationships/image" Target="../media/image9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4.jpg"/><Relationship Id="rId5" Type="http://schemas.openxmlformats.org/officeDocument/2006/relationships/image" Target="../media/image103.jpg"/><Relationship Id="rId4" Type="http://schemas.openxmlformats.org/officeDocument/2006/relationships/image" Target="../media/image10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47.png"/><Relationship Id="rId7" Type="http://schemas.openxmlformats.org/officeDocument/2006/relationships/image" Target="../media/image106.png"/><Relationship Id="rId2" Type="http://schemas.openxmlformats.org/officeDocument/2006/relationships/hyperlink" Target="https://technet.microsoft.com/en-us/library/dn531131.aspx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5.png"/><Relationship Id="rId5" Type="http://schemas.openxmlformats.org/officeDocument/2006/relationships/image" Target="../media/image49.png"/><Relationship Id="rId10" Type="http://schemas.openxmlformats.org/officeDocument/2006/relationships/image" Target="../media/image109.png"/><Relationship Id="rId4" Type="http://schemas.openxmlformats.org/officeDocument/2006/relationships/image" Target="../media/image48.png"/><Relationship Id="rId9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1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1.png"/><Relationship Id="rId5" Type="http://schemas.openxmlformats.org/officeDocument/2006/relationships/image" Target="../media/image110.jp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48.png"/><Relationship Id="rId7" Type="http://schemas.openxmlformats.org/officeDocument/2006/relationships/image" Target="../media/image11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8.png"/><Relationship Id="rId5" Type="http://schemas.openxmlformats.org/officeDocument/2006/relationships/image" Target="../media/image117.jpg"/><Relationship Id="rId10" Type="http://schemas.openxmlformats.org/officeDocument/2006/relationships/image" Target="../media/image115.png"/><Relationship Id="rId4" Type="http://schemas.openxmlformats.org/officeDocument/2006/relationships/image" Target="../media/image49.png"/><Relationship Id="rId9" Type="http://schemas.openxmlformats.org/officeDocument/2006/relationships/image" Target="../media/image12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6.png"/><Relationship Id="rId7" Type="http://schemas.openxmlformats.org/officeDocument/2006/relationships/image" Target="../media/image12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7.png"/><Relationship Id="rId5" Type="http://schemas.openxmlformats.org/officeDocument/2006/relationships/image" Target="../media/image49.png"/><Relationship Id="rId10" Type="http://schemas.openxmlformats.org/officeDocument/2006/relationships/image" Target="../media/image131.png"/><Relationship Id="rId4" Type="http://schemas.openxmlformats.org/officeDocument/2006/relationships/image" Target="../media/image48.png"/><Relationship Id="rId9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47.png"/><Relationship Id="rId7" Type="http://schemas.openxmlformats.org/officeDocument/2006/relationships/image" Target="../media/image1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ring_your_own_devic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6.png"/><Relationship Id="rId4" Type="http://schemas.openxmlformats.org/officeDocument/2006/relationships/hyperlink" Target="https://technet.microsoft.com/en-us/library/ms.o365.cc.devicepolicysupporteddevice.aspx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9.png"/><Relationship Id="rId7" Type="http://schemas.openxmlformats.org/officeDocument/2006/relationships/image" Target="../media/image137.emf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136.emf"/><Relationship Id="rId4" Type="http://schemas.openxmlformats.org/officeDocument/2006/relationships/customXml" Target="../ink/ink1.xml"/><Relationship Id="rId9" Type="http://schemas.openxmlformats.org/officeDocument/2006/relationships/image" Target="../media/image138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et.microsoft.com/es-es/library/ms.o365.cc.devicepolicysupporteddevice.aspx" TargetMode="External"/><Relationship Id="rId2" Type="http://schemas.openxmlformats.org/officeDocument/2006/relationships/hyperlink" Target="http://blogs.office.com/2015/03/30/announcing-general-availability-of-built-in-mobile-device-management-for-office-365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microsoft.com/es-es/server-cloud/products/microsoft-intune/" TargetMode="External"/><Relationship Id="rId4" Type="http://schemas.openxmlformats.org/officeDocument/2006/relationships/hyperlink" Target="http://simon-may.com/enable-office-365-built-in-mdm-mobile-device-management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47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1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7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jp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gif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47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7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7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github.com/OfficeDev/Office-365-SDK-for-Android" TargetMode="External"/><Relationship Id="rId7" Type="http://schemas.openxmlformats.org/officeDocument/2006/relationships/hyperlink" Target="https://www.yammer.com/itpronetwork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sdn.microsoft.com/en-us/office/office365/howto/starter-projects-and-code-samples" TargetMode="External"/><Relationship Id="rId5" Type="http://schemas.openxmlformats.org/officeDocument/2006/relationships/hyperlink" Target="https://github.com/OfficeDev/TrainingContent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s://github.com/OfficeDev/Office-365-SDK-for-iOS" TargetMode="External"/><Relationship Id="rId9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47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7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4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183.jpeg"/><Relationship Id="rId9" Type="http://schemas.openxmlformats.org/officeDocument/2006/relationships/image" Target="../media/image1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14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Correo</a:t>
            </a:r>
            <a:r>
              <a:rPr lang="es-ES"/>
              <a:t> y calendario de Windows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/>
              <a:t> </a:t>
            </a:r>
            <a:r>
              <a:rPr lang="es-ES" dirty="0"/>
              <a:t>Sincronización</a:t>
            </a:r>
            <a:r>
              <a:rPr lang="es-ES"/>
              <a:t> de correo, tareas </a:t>
            </a:r>
            <a:r>
              <a:rPr lang="es-ES" smtClean="0"/>
              <a:t>y </a:t>
            </a:r>
            <a:r>
              <a:rPr lang="es-ES" dirty="0"/>
              <a:t>calendario</a:t>
            </a:r>
            <a:r>
              <a:rPr lang="es-ES"/>
              <a:t> con Office 365</a:t>
            </a:r>
            <a:endParaRPr lang="es-ES" dirty="0"/>
          </a:p>
          <a:p>
            <a:r>
              <a:rPr lang="es-ES"/>
              <a:t> Válido también para Gmail, Outlook.com, Yahoo Mail…</a:t>
            </a:r>
            <a:endParaRPr lang="es-ES" dirty="0"/>
          </a:p>
          <a:p>
            <a:r>
              <a:rPr lang="es-ES"/>
              <a:t> Nueva app universal en Windows 10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8" name="Picture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17"/>
          <a:stretch/>
        </p:blipFill>
        <p:spPr>
          <a:xfrm>
            <a:off x="8118420" y="641989"/>
            <a:ext cx="752973" cy="771834"/>
          </a:xfrm>
          <a:prstGeom prst="rect">
            <a:avLst/>
          </a:prstGeom>
        </p:spPr>
      </p:pic>
      <p:pic>
        <p:nvPicPr>
          <p:cNvPr id="10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023" y="801914"/>
            <a:ext cx="451984" cy="451984"/>
          </a:xfrm>
          <a:prstGeom prst="rect">
            <a:avLst/>
          </a:prstGeom>
        </p:spPr>
      </p:pic>
      <p:pic>
        <p:nvPicPr>
          <p:cNvPr id="16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180" y="1545585"/>
            <a:ext cx="6400800" cy="3769360"/>
          </a:xfrm>
          <a:prstGeom prst="rect">
            <a:avLst/>
          </a:prstGeom>
        </p:spPr>
      </p:pic>
      <p:pic>
        <p:nvPicPr>
          <p:cNvPr id="20" name="Imagen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1199407" y="6005831"/>
            <a:ext cx="640323" cy="61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7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Microsoft Outlook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/>
              <a:t> </a:t>
            </a:r>
            <a:r>
              <a:rPr lang="es-ES" dirty="0" smtClean="0"/>
              <a:t>Sincronización de correo y calendario con Office 365</a:t>
            </a:r>
          </a:p>
          <a:p>
            <a:r>
              <a:rPr lang="es-ES" dirty="0" smtClean="0"/>
              <a:t> Válido </a:t>
            </a:r>
            <a:r>
              <a:rPr lang="es-ES" dirty="0"/>
              <a:t>también para Gmail, Outlook.com, Exchange, </a:t>
            </a:r>
            <a:r>
              <a:rPr lang="es-ES" dirty="0" err="1"/>
              <a:t>iCloud</a:t>
            </a:r>
            <a:r>
              <a:rPr lang="es-ES" dirty="0"/>
              <a:t>,  </a:t>
            </a:r>
            <a:r>
              <a:rPr lang="es-ES" dirty="0" err="1"/>
              <a:t>Yahoo</a:t>
            </a:r>
            <a:r>
              <a:rPr lang="es-ES" dirty="0"/>
              <a:t> </a:t>
            </a:r>
            <a:r>
              <a:rPr lang="es-ES" dirty="0" smtClean="0"/>
              <a:t>Mail…</a:t>
            </a:r>
          </a:p>
          <a:p>
            <a:r>
              <a:rPr lang="es-ES" dirty="0" smtClean="0"/>
              <a:t> Soporte a OneDrive y Dropbox</a:t>
            </a:r>
          </a:p>
          <a:p>
            <a:r>
              <a:rPr lang="es-ES" dirty="0"/>
              <a:t> </a:t>
            </a:r>
            <a:r>
              <a:rPr lang="es-ES" dirty="0" smtClean="0"/>
              <a:t>Microsoft compró </a:t>
            </a:r>
            <a:r>
              <a:rPr lang="es-ES" dirty="0" err="1" smtClean="0"/>
              <a:t>Acompli</a:t>
            </a:r>
            <a:r>
              <a:rPr lang="es-ES" dirty="0" smtClean="0"/>
              <a:t> y la renombró</a:t>
            </a:r>
            <a:endParaRPr lang="es-ES" dirty="0"/>
          </a:p>
        </p:txBody>
      </p:sp>
      <p:pic>
        <p:nvPicPr>
          <p:cNvPr id="8" name="Picture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17"/>
          <a:stretch/>
        </p:blipFill>
        <p:spPr>
          <a:xfrm>
            <a:off x="4680943" y="641989"/>
            <a:ext cx="752973" cy="7718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180" y="1427960"/>
            <a:ext cx="6163550" cy="4652690"/>
          </a:xfrm>
          <a:prstGeom prst="rect">
            <a:avLst/>
          </a:prstGeom>
        </p:spPr>
      </p:pic>
      <p:pic>
        <p:nvPicPr>
          <p:cNvPr id="11" name="Marcador de contenido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0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Office </a:t>
            </a:r>
            <a:r>
              <a:rPr lang="es-ES" dirty="0" err="1" smtClean="0"/>
              <a:t>Touch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/>
              <a:t> </a:t>
            </a:r>
            <a:r>
              <a:rPr lang="es-ES" dirty="0"/>
              <a:t>Editores</a:t>
            </a:r>
            <a:r>
              <a:rPr lang="es-ES"/>
              <a:t> completos de Word, Excel, PowerPoint y OneNote</a:t>
            </a:r>
            <a:endParaRPr lang="es-ES" dirty="0"/>
          </a:p>
          <a:p>
            <a:r>
              <a:rPr lang="es-ES"/>
              <a:t> Apps universales en Windows 10</a:t>
            </a:r>
            <a:endParaRPr lang="es-ES" dirty="0"/>
          </a:p>
          <a:p>
            <a:r>
              <a:rPr lang="es-ES"/>
              <a:t> Lanzado recientemente en iOS y Android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22539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99"/>
          <a:stretch/>
        </p:blipFill>
        <p:spPr>
          <a:xfrm>
            <a:off x="3342779" y="451368"/>
            <a:ext cx="924421" cy="1153076"/>
          </a:xfrm>
          <a:prstGeom prst="rect">
            <a:avLst/>
          </a:prstGeom>
        </p:spPr>
      </p:pic>
      <p:pic>
        <p:nvPicPr>
          <p:cNvPr id="9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21" y="288989"/>
            <a:ext cx="5089283" cy="2997022"/>
          </a:xfrm>
          <a:prstGeom prst="rect">
            <a:avLst/>
          </a:prstGeom>
        </p:spPr>
      </p:pic>
      <p:pic>
        <p:nvPicPr>
          <p:cNvPr id="10" name="Imagen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8"/>
          <a:stretch/>
        </p:blipFill>
        <p:spPr>
          <a:xfrm>
            <a:off x="7834820" y="3286011"/>
            <a:ext cx="3924626" cy="2501450"/>
          </a:xfrm>
          <a:prstGeom prst="rect">
            <a:avLst/>
          </a:prstGeom>
        </p:spPr>
      </p:pic>
      <p:pic>
        <p:nvPicPr>
          <p:cNvPr id="11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293" y="3887288"/>
            <a:ext cx="5049196" cy="29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3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Office </a:t>
            </a:r>
            <a:r>
              <a:rPr lang="es-ES" dirty="0" err="1" smtClean="0"/>
              <a:t>Hub</a:t>
            </a:r>
            <a:r>
              <a:rPr lang="es-ES" dirty="0" smtClean="0"/>
              <a:t> en Windows Phone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s-ES"/>
              <a:t> </a:t>
            </a:r>
            <a:r>
              <a:rPr lang="es-ES" dirty="0"/>
              <a:t>Windows</a:t>
            </a:r>
            <a:r>
              <a:rPr lang="es-ES"/>
              <a:t> Phone 7, 8 y 8.1</a:t>
            </a:r>
            <a:endParaRPr lang="es-ES" dirty="0"/>
          </a:p>
          <a:p>
            <a:r>
              <a:rPr lang="es-ES"/>
              <a:t> Edición de documentos Word, Excel y PowerPoint</a:t>
            </a:r>
            <a:endParaRPr lang="es-ES" dirty="0"/>
          </a:p>
          <a:p>
            <a:r>
              <a:rPr lang="es-ES"/>
              <a:t> Conexión a OneDrive y OneDrive para la Empresa</a:t>
            </a:r>
            <a:endParaRPr lang="es-ES" dirty="0"/>
          </a:p>
          <a:p>
            <a:r>
              <a:rPr lang="es-ES"/>
              <a:t> Conexión a sitios de SharePoint</a:t>
            </a:r>
            <a:endParaRPr lang="es-ES" dirty="0"/>
          </a:p>
          <a:p>
            <a:r>
              <a:rPr lang="es-ES"/>
              <a:t> Navegación por las bibliotecas de SharePoint</a:t>
            </a:r>
            <a:endParaRPr lang="es-ES" dirty="0"/>
          </a:p>
          <a:p>
            <a:r>
              <a:rPr lang="es-ES"/>
              <a:t> Sincronización con cuenta de Office </a:t>
            </a:r>
            <a:r>
              <a:rPr lang="es-ES" smtClean="0"/>
              <a:t>365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1305535" y="6005831"/>
            <a:ext cx="640323" cy="612138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822" y="2264542"/>
            <a:ext cx="2671014" cy="44516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615" y="3020542"/>
            <a:ext cx="2119307" cy="35321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1" name="Group 8"/>
          <p:cNvGrpSpPr/>
          <p:nvPr/>
        </p:nvGrpSpPr>
        <p:grpSpPr>
          <a:xfrm>
            <a:off x="8216586" y="1546241"/>
            <a:ext cx="1519501" cy="843696"/>
            <a:chOff x="3795823" y="59568"/>
            <a:chExt cx="1955688" cy="1085891"/>
          </a:xfrm>
        </p:grpSpPr>
        <p:cxnSp>
          <p:nvCxnSpPr>
            <p:cNvPr id="12" name="Straight Connector 9"/>
            <p:cNvCxnSpPr/>
            <p:nvPr/>
          </p:nvCxnSpPr>
          <p:spPr>
            <a:xfrm>
              <a:off x="4518298" y="726359"/>
              <a:ext cx="1" cy="419100"/>
            </a:xfrm>
            <a:prstGeom prst="line">
              <a:avLst/>
            </a:prstGeom>
            <a:ln w="25400">
              <a:solidFill>
                <a:schemeClr val="accent1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4"/>
            <p:cNvSpPr txBox="1"/>
            <p:nvPr/>
          </p:nvSpPr>
          <p:spPr>
            <a:xfrm>
              <a:off x="3795823" y="59568"/>
              <a:ext cx="1955688" cy="787292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wrap="square" lIns="57139" tIns="28570" rIns="91424" bIns="28570" rtlCol="0" anchor="ctr" anchorCtr="0">
              <a:sp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Navegación</a:t>
              </a:r>
              <a:r>
                <a:rPr lang="en-US" sz="12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por</a:t>
              </a:r>
              <a:r>
                <a:rPr lang="en-US" sz="12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bibliotecas</a:t>
              </a:r>
              <a:r>
                <a:rPr lang="en-US" sz="12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de SharePoint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645616" y="2468536"/>
            <a:ext cx="1519502" cy="610699"/>
            <a:chOff x="3795823" y="178409"/>
            <a:chExt cx="1955688" cy="786006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783141" y="353370"/>
              <a:ext cx="0" cy="611045"/>
            </a:xfrm>
            <a:prstGeom prst="line">
              <a:avLst/>
            </a:prstGeom>
            <a:ln w="25400">
              <a:solidFill>
                <a:schemeClr val="accent1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4"/>
            <p:cNvSpPr txBox="1"/>
            <p:nvPr/>
          </p:nvSpPr>
          <p:spPr>
            <a:xfrm>
              <a:off x="3795823" y="178409"/>
              <a:ext cx="1955688" cy="549613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wrap="square" lIns="57139" tIns="28570" rIns="91424" bIns="28570" rtlCol="0" anchor="ctr" anchorCtr="0">
              <a:sp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Descarga</a:t>
              </a:r>
              <a:r>
                <a:rPr lang="en-US" sz="12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y </a:t>
              </a:r>
              <a:r>
                <a:rPr lang="en-US" sz="12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edición</a:t>
              </a:r>
              <a:r>
                <a:rPr lang="en-US" sz="12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de </a:t>
              </a:r>
              <a:r>
                <a:rPr lang="en-US" sz="12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documentos</a:t>
              </a:r>
              <a:endParaRPr lang="en-US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4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184" y="701721"/>
            <a:ext cx="376535" cy="65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6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SharePoint </a:t>
            </a:r>
            <a:r>
              <a:rPr lang="es-ES" dirty="0" err="1" smtClean="0"/>
              <a:t>Newsfeed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/>
              <a:t> </a:t>
            </a:r>
            <a:r>
              <a:rPr lang="es-ES" dirty="0"/>
              <a:t>Consulta</a:t>
            </a:r>
            <a:r>
              <a:rPr lang="es-ES"/>
              <a:t> del suministro de noticias de SharePoint 2013 y SharePoint Online</a:t>
            </a:r>
            <a:endParaRPr lang="es-ES" dirty="0"/>
          </a:p>
          <a:p>
            <a:r>
              <a:rPr lang="es-ES"/>
              <a:t> Consultar y compartir actualizaciones sociales</a:t>
            </a:r>
            <a:endParaRPr lang="es-ES" dirty="0"/>
          </a:p>
          <a:p>
            <a:r>
              <a:rPr lang="es-ES"/>
              <a:t> Consulta y carga de imágenes</a:t>
            </a:r>
            <a:endParaRPr lang="es-ES" dirty="0"/>
          </a:p>
          <a:p>
            <a:r>
              <a:rPr lang="es-ES"/>
              <a:t> Seguimiento de </a:t>
            </a:r>
            <a:r>
              <a:rPr lang="es-ES" smtClean="0"/>
              <a:t>documentos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640607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8" name="Picture 3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4"/>
          <a:stretch/>
        </p:blipFill>
        <p:spPr>
          <a:xfrm>
            <a:off x="5508720" y="641989"/>
            <a:ext cx="757401" cy="771834"/>
          </a:xfrm>
          <a:prstGeom prst="rect">
            <a:avLst/>
          </a:prstGeom>
        </p:spPr>
      </p:pic>
      <p:pic>
        <p:nvPicPr>
          <p:cNvPr id="12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040" y="1516673"/>
            <a:ext cx="2140373" cy="36625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94" y="3226609"/>
            <a:ext cx="2064492" cy="35327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Imagen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67" y="365125"/>
            <a:ext cx="2570367" cy="42813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Imagen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959" y="2735542"/>
            <a:ext cx="1688589" cy="28126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040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768" y="956401"/>
            <a:ext cx="2024559" cy="33722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Yammer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/>
              <a:t> </a:t>
            </a:r>
            <a:r>
              <a:rPr lang="es-ES" dirty="0" err="1"/>
              <a:t>Feed</a:t>
            </a:r>
            <a:r>
              <a:rPr lang="es-ES"/>
              <a:t> de conversaciones de Yammer</a:t>
            </a:r>
            <a:endParaRPr lang="es-ES" dirty="0"/>
          </a:p>
          <a:p>
            <a:r>
              <a:rPr lang="es-ES"/>
              <a:t> Grupos</a:t>
            </a:r>
            <a:endParaRPr lang="es-ES" dirty="0"/>
          </a:p>
          <a:p>
            <a:r>
              <a:rPr lang="es-ES"/>
              <a:t> </a:t>
            </a:r>
            <a:r>
              <a:rPr lang="es-ES" smtClean="0"/>
              <a:t>Notificaciones</a:t>
            </a:r>
            <a:endParaRPr lang="es-ES" dirty="0"/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22539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04" y="713539"/>
            <a:ext cx="854854" cy="641140"/>
          </a:xfrm>
          <a:prstGeom prst="rect">
            <a:avLst/>
          </a:prstGeom>
        </p:spPr>
      </p:pic>
      <p:pic>
        <p:nvPicPr>
          <p:cNvPr id="10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035" y="2970906"/>
            <a:ext cx="1922897" cy="32028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41" y="2642509"/>
            <a:ext cx="2385180" cy="39728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Imagen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711" y="819360"/>
            <a:ext cx="2482038" cy="41342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695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Skype </a:t>
            </a:r>
            <a:r>
              <a:rPr lang="es-ES" dirty="0"/>
              <a:t>Empresarial</a:t>
            </a:r>
            <a:r>
              <a:rPr lang="es-ES"/>
              <a:t> / </a:t>
            </a:r>
            <a:r>
              <a:rPr lang="es-ES" smtClean="0"/>
              <a:t>Lync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>
          <a:xfrm>
            <a:off x="276043" y="1822450"/>
            <a:ext cx="4600637" cy="4351337"/>
          </a:xfrm>
        </p:spPr>
        <p:txBody>
          <a:bodyPr/>
          <a:lstStyle/>
          <a:p>
            <a:r>
              <a:rPr lang="es-ES"/>
              <a:t> </a:t>
            </a:r>
            <a:r>
              <a:rPr lang="es-ES" dirty="0"/>
              <a:t>Mensajería</a:t>
            </a:r>
            <a:r>
              <a:rPr lang="es-ES"/>
              <a:t> instantánea</a:t>
            </a:r>
            <a:endParaRPr lang="es-ES" dirty="0"/>
          </a:p>
          <a:p>
            <a:r>
              <a:rPr lang="es-ES"/>
              <a:t> Llamadas</a:t>
            </a:r>
            <a:endParaRPr lang="es-ES" dirty="0"/>
          </a:p>
          <a:p>
            <a:r>
              <a:rPr lang="es-ES"/>
              <a:t> Videoconferencias</a:t>
            </a:r>
            <a:endParaRPr lang="es-ES" dirty="0"/>
          </a:p>
          <a:p>
            <a:r>
              <a:rPr lang="es-ES"/>
              <a:t> Chats grupales </a:t>
            </a:r>
            <a:endParaRPr lang="es-ES" dirty="0"/>
          </a:p>
          <a:p>
            <a:r>
              <a:rPr lang="es-ES"/>
              <a:t> Reuniones con audio/video y presentación de documentos</a:t>
            </a:r>
            <a:endParaRPr lang="es-ES" dirty="0"/>
          </a:p>
          <a:p>
            <a:r>
              <a:rPr lang="es-ES"/>
              <a:t> Lync renombrado a Skype </a:t>
            </a:r>
            <a:r>
              <a:rPr lang="es-ES" smtClean="0"/>
              <a:t>Empresarial</a:t>
            </a:r>
            <a:endParaRPr lang="es-ES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" t="21997" r="79723" b="22420"/>
          <a:stretch/>
        </p:blipFill>
        <p:spPr>
          <a:xfrm>
            <a:off x="6412811" y="749653"/>
            <a:ext cx="585802" cy="556506"/>
          </a:xfrm>
        </p:spPr>
      </p:pic>
      <p:pic>
        <p:nvPicPr>
          <p:cNvPr id="5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22539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8" name="Picture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94"/>
          <a:stretch/>
        </p:blipFill>
        <p:spPr>
          <a:xfrm>
            <a:off x="6998613" y="641989"/>
            <a:ext cx="732324" cy="771834"/>
          </a:xfrm>
          <a:prstGeom prst="rect">
            <a:avLst/>
          </a:prstGeom>
        </p:spPr>
      </p:pic>
      <p:pic>
        <p:nvPicPr>
          <p:cNvPr id="13" name="Imagen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766" y="2502822"/>
            <a:ext cx="1646670" cy="27427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Imagen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31" y="1575929"/>
            <a:ext cx="1848619" cy="30791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0548" y="3874213"/>
            <a:ext cx="4684847" cy="27332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891" y="880215"/>
            <a:ext cx="2034744" cy="33891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9270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Office </a:t>
            </a:r>
            <a:r>
              <a:rPr lang="es-ES" dirty="0" err="1" smtClean="0"/>
              <a:t>Remote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917017"/>
          </a:xfrm>
        </p:spPr>
        <p:txBody>
          <a:bodyPr>
            <a:normAutofit fontScale="92500" lnSpcReduction="20000"/>
          </a:bodyPr>
          <a:lstStyle/>
          <a:p>
            <a:r>
              <a:rPr lang="es-ES"/>
              <a:t> </a:t>
            </a:r>
            <a:r>
              <a:rPr lang="es-ES" dirty="0"/>
              <a:t>Control</a:t>
            </a:r>
            <a:r>
              <a:rPr lang="es-ES"/>
              <a:t> remoto para presentar documentos de Office</a:t>
            </a:r>
            <a:endParaRPr lang="es-ES" dirty="0"/>
          </a:p>
          <a:p>
            <a:r>
              <a:rPr lang="es-ES"/>
              <a:t> </a:t>
            </a:r>
            <a:r>
              <a:rPr lang="es-ES" b="1"/>
              <a:t>PowerPoint</a:t>
            </a:r>
            <a:endParaRPr lang="es-ES" b="1" dirty="0"/>
          </a:p>
          <a:p>
            <a:pPr lvl="1"/>
            <a:r>
              <a:rPr lang="es-ES"/>
              <a:t> Presentación de diapositivas</a:t>
            </a:r>
            <a:endParaRPr lang="es-ES" dirty="0"/>
          </a:p>
          <a:p>
            <a:pPr lvl="1"/>
            <a:r>
              <a:rPr lang="es-ES"/>
              <a:t> Navegación y puntero láser</a:t>
            </a:r>
            <a:endParaRPr lang="es-ES" dirty="0"/>
          </a:p>
          <a:p>
            <a:pPr lvl="1"/>
            <a:r>
              <a:rPr lang="es-ES"/>
              <a:t> Notas del orador, tiempo y progreso</a:t>
            </a:r>
            <a:endParaRPr lang="es-ES" dirty="0"/>
          </a:p>
          <a:p>
            <a:r>
              <a:rPr lang="es-ES"/>
              <a:t> Excel</a:t>
            </a:r>
            <a:endParaRPr lang="es-ES" dirty="0"/>
          </a:p>
          <a:p>
            <a:pPr lvl="1"/>
            <a:r>
              <a:rPr lang="es-ES"/>
              <a:t> Navegar por filas y columnas</a:t>
            </a:r>
            <a:endParaRPr lang="es-ES" dirty="0"/>
          </a:p>
          <a:p>
            <a:pPr lvl="1"/>
            <a:r>
              <a:rPr lang="es-ES"/>
              <a:t> Zoom, movimiento y navegación por las hojas</a:t>
            </a:r>
            <a:endParaRPr lang="es-ES" dirty="0"/>
          </a:p>
          <a:p>
            <a:pPr lvl="1"/>
            <a:r>
              <a:rPr lang="es-ES"/>
              <a:t> Usar filtros y tablas dinámicas</a:t>
            </a:r>
            <a:endParaRPr lang="es-ES" dirty="0"/>
          </a:p>
          <a:p>
            <a:r>
              <a:rPr lang="es-ES"/>
              <a:t> Word</a:t>
            </a:r>
            <a:endParaRPr lang="es-ES" dirty="0"/>
          </a:p>
          <a:p>
            <a:pPr lvl="1"/>
            <a:r>
              <a:rPr lang="es-ES"/>
              <a:t> Movimiento por el documento, por páginas y por líneas</a:t>
            </a:r>
            <a:endParaRPr lang="es-ES" dirty="0"/>
          </a:p>
          <a:p>
            <a:pPr lvl="1"/>
            <a:r>
              <a:rPr lang="es-ES"/>
              <a:t> Movimiento por </a:t>
            </a:r>
            <a:r>
              <a:rPr lang="es-ES" smtClean="0"/>
              <a:t>comentarios</a:t>
            </a:r>
            <a:endParaRPr lang="es-ES" dirty="0"/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729" y="6005831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623673" y="6005831"/>
            <a:ext cx="640323" cy="612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119" y="690449"/>
            <a:ext cx="674913" cy="674913"/>
          </a:xfrm>
          <a:prstGeom prst="rect">
            <a:avLst/>
          </a:prstGeom>
        </p:spPr>
      </p:pic>
      <p:pic>
        <p:nvPicPr>
          <p:cNvPr id="4" name="Imagen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4"/>
          <a:stretch/>
        </p:blipFill>
        <p:spPr>
          <a:xfrm>
            <a:off x="5548083" y="1032934"/>
            <a:ext cx="6173026" cy="438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Office Lens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s-ES"/>
              <a:t> </a:t>
            </a:r>
            <a:r>
              <a:rPr lang="es-ES" dirty="0"/>
              <a:t>Escaneo</a:t>
            </a:r>
            <a:r>
              <a:rPr lang="es-ES"/>
              <a:t> de pizarras y documentos a través de la cámara</a:t>
            </a:r>
            <a:endParaRPr lang="es-ES" dirty="0"/>
          </a:p>
          <a:p>
            <a:r>
              <a:rPr lang="es-ES"/>
              <a:t> Recorta, mejora, transforma y hace legibles las imágenes</a:t>
            </a:r>
            <a:endParaRPr lang="es-ES" dirty="0"/>
          </a:p>
          <a:p>
            <a:r>
              <a:rPr lang="es-ES"/>
              <a:t> Exporta a PDF, Word y PowerPoint</a:t>
            </a:r>
            <a:endParaRPr lang="es-ES" dirty="0"/>
          </a:p>
          <a:p>
            <a:r>
              <a:rPr lang="es-ES"/>
              <a:t> Envía a OneNote y OneDrive</a:t>
            </a:r>
            <a:endParaRPr lang="es-ES" dirty="0"/>
          </a:p>
          <a:p>
            <a:r>
              <a:rPr lang="es-ES"/>
              <a:t> Próximamente OneDrive para la </a:t>
            </a:r>
            <a:r>
              <a:rPr lang="es-ES" smtClean="0"/>
              <a:t>Empresa</a:t>
            </a:r>
            <a:endParaRPr lang="es-ES" dirty="0"/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22539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76" y="504215"/>
            <a:ext cx="1047381" cy="1047381"/>
          </a:xfrm>
          <a:prstGeom prst="rect">
            <a:avLst/>
          </a:prstGeom>
        </p:spPr>
      </p:pic>
      <p:pic>
        <p:nvPicPr>
          <p:cNvPr id="1026" name="Picture 2" descr="1 d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668" y="365126"/>
            <a:ext cx="1774826" cy="295624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 d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591" y="1144058"/>
            <a:ext cx="1774827" cy="295624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4 d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743" y="3896559"/>
            <a:ext cx="1640250" cy="273208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5 d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273" y="4642340"/>
            <a:ext cx="1310566" cy="218294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7 d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987" y="1690688"/>
            <a:ext cx="1384948" cy="230684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8 d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256" y="3161013"/>
            <a:ext cx="1397987" cy="232856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7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802" y="1620580"/>
            <a:ext cx="4675202" cy="26301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Power</a:t>
            </a:r>
            <a:r>
              <a:rPr lang="es-ES"/>
              <a:t> BI y Power BI Preview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/>
              <a:t> </a:t>
            </a:r>
            <a:r>
              <a:rPr lang="es-ES" dirty="0" err="1"/>
              <a:t>Power</a:t>
            </a:r>
            <a:r>
              <a:rPr lang="es-ES"/>
              <a:t> BI</a:t>
            </a:r>
            <a:endParaRPr lang="es-ES" dirty="0"/>
          </a:p>
          <a:p>
            <a:pPr lvl="1"/>
            <a:r>
              <a:rPr lang="es-ES"/>
              <a:t> Actualmente en producción</a:t>
            </a:r>
            <a:endParaRPr lang="es-ES" dirty="0"/>
          </a:p>
          <a:p>
            <a:pPr lvl="1"/>
            <a:r>
              <a:rPr lang="es-ES"/>
              <a:t> Office 365. Basado en Excel y SharePoint</a:t>
            </a:r>
            <a:endParaRPr lang="es-ES" dirty="0"/>
          </a:p>
          <a:p>
            <a:pPr lvl="1"/>
            <a:r>
              <a:rPr lang="es-ES"/>
              <a:t> App móvil para visualizar paneles</a:t>
            </a:r>
            <a:endParaRPr lang="es-ES" dirty="0"/>
          </a:p>
          <a:p>
            <a:r>
              <a:rPr lang="es-ES"/>
              <a:t> Power BI Preview</a:t>
            </a:r>
            <a:endParaRPr lang="es-ES" dirty="0"/>
          </a:p>
          <a:p>
            <a:pPr lvl="1"/>
            <a:r>
              <a:rPr lang="es-ES"/>
              <a:t> Nueva versión en preview</a:t>
            </a:r>
            <a:endParaRPr lang="es-ES" dirty="0"/>
          </a:p>
          <a:p>
            <a:pPr lvl="1"/>
            <a:r>
              <a:rPr lang="es-ES"/>
              <a:t> No depende de Office 365. Misma experiencia que Office Online</a:t>
            </a:r>
            <a:endParaRPr lang="es-ES" dirty="0"/>
          </a:p>
          <a:p>
            <a:pPr lvl="1"/>
            <a:r>
              <a:rPr lang="es-ES"/>
              <a:t> </a:t>
            </a:r>
            <a:r>
              <a:rPr lang="es-ES" b="1"/>
              <a:t>Nueva app móvil</a:t>
            </a:r>
            <a:endParaRPr lang="es-ES" b="1" dirty="0"/>
          </a:p>
          <a:p>
            <a:r>
              <a:rPr lang="es-ES"/>
              <a:t> Diferencias:</a:t>
            </a:r>
            <a:endParaRPr lang="es-ES" dirty="0"/>
          </a:p>
          <a:p>
            <a:pPr lvl="1"/>
            <a:r>
              <a:rPr lang="es-ES">
                <a:hlinkClick r:id="rId3"/>
              </a:rPr>
              <a:t>http://</a:t>
            </a:r>
            <a:r>
              <a:rPr lang="es-ES" smtClean="0">
                <a:hlinkClick r:id="rId3"/>
              </a:rPr>
              <a:t>www.microsofttrends.com/2015/05/11/power-bi-vs-power-bi-preview-whats-the-difference/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666004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174" y="693417"/>
            <a:ext cx="668978" cy="668978"/>
          </a:xfrm>
          <a:prstGeom prst="rect">
            <a:avLst/>
          </a:prstGeom>
        </p:spPr>
      </p:pic>
      <p:pic>
        <p:nvPicPr>
          <p:cNvPr id="10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180" y="4472989"/>
            <a:ext cx="3069886" cy="22355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694" y="3301253"/>
            <a:ext cx="4213069" cy="237019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7515" y="776552"/>
            <a:ext cx="498082" cy="50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0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36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Office 365 </a:t>
            </a:r>
            <a:r>
              <a:rPr lang="es-ES" dirty="0" err="1" smtClean="0"/>
              <a:t>Message</a:t>
            </a:r>
            <a:r>
              <a:rPr lang="es-ES" dirty="0" smtClean="0"/>
              <a:t> </a:t>
            </a:r>
            <a:r>
              <a:rPr lang="es-ES" dirty="0" err="1" smtClean="0"/>
              <a:t>Encryption</a:t>
            </a:r>
            <a:r>
              <a:rPr lang="es-ES" dirty="0" smtClean="0"/>
              <a:t> </a:t>
            </a:r>
            <a:r>
              <a:rPr lang="es-ES" dirty="0" err="1" smtClean="0"/>
              <a:t>Viewer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Para usuarios de correo </a:t>
            </a:r>
          </a:p>
          <a:p>
            <a:r>
              <a:rPr lang="es-ES" dirty="0" smtClean="0"/>
              <a:t> Envío y recepción de mensajes encriptados</a:t>
            </a:r>
          </a:p>
          <a:p>
            <a:r>
              <a:rPr lang="es-ES" dirty="0"/>
              <a:t> </a:t>
            </a:r>
            <a:r>
              <a:rPr lang="es-ES" dirty="0" smtClean="0"/>
              <a:t>Android e iOS</a:t>
            </a:r>
          </a:p>
          <a:p>
            <a:r>
              <a:rPr lang="es-ES" dirty="0"/>
              <a:t> </a:t>
            </a:r>
            <a:r>
              <a:rPr lang="es-ES" dirty="0" smtClean="0"/>
              <a:t>En Windows Phone hay opciones de encriptación en el </a:t>
            </a:r>
            <a:r>
              <a:rPr lang="es-ES" dirty="0" err="1" smtClean="0"/>
              <a:t>hub</a:t>
            </a:r>
            <a:r>
              <a:rPr lang="es-ES" dirty="0" smtClean="0"/>
              <a:t> de Office y a través del centro de administración de Office 3655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681" y="679846"/>
            <a:ext cx="696119" cy="696119"/>
          </a:xfrm>
        </p:spPr>
      </p:pic>
      <p:pic>
        <p:nvPicPr>
          <p:cNvPr id="5" name="Marcador de contenido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69" y="1799326"/>
            <a:ext cx="2297308" cy="40809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351" y="2794000"/>
            <a:ext cx="2218183" cy="39403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458" y="2005409"/>
            <a:ext cx="1639573" cy="29125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063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Office Delve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Visualización de Delve en dispositivos móviles</a:t>
            </a:r>
          </a:p>
          <a:p>
            <a:r>
              <a:rPr lang="es-ES" dirty="0"/>
              <a:t> </a:t>
            </a:r>
            <a:r>
              <a:rPr lang="es-ES" dirty="0" smtClean="0"/>
              <a:t>Acceso al contenido y actividad de los usuarios</a:t>
            </a:r>
          </a:p>
          <a:p>
            <a:r>
              <a:rPr lang="es-ES" dirty="0"/>
              <a:t> </a:t>
            </a:r>
            <a:r>
              <a:rPr lang="es-ES" dirty="0" smtClean="0"/>
              <a:t>Compartir, buscar y visualizar documentos</a:t>
            </a:r>
          </a:p>
          <a:p>
            <a:r>
              <a:rPr lang="es-ES" dirty="0"/>
              <a:t> </a:t>
            </a:r>
            <a:r>
              <a:rPr lang="es-ES" dirty="0" smtClean="0"/>
              <a:t>Reanudar mi trabajo</a:t>
            </a:r>
          </a:p>
          <a:p>
            <a:r>
              <a:rPr lang="es-ES" dirty="0"/>
              <a:t> </a:t>
            </a:r>
            <a:r>
              <a:rPr lang="es-ES" dirty="0" smtClean="0"/>
              <a:t>Próximamente app universal de Windows 10</a:t>
            </a:r>
            <a:endParaRPr lang="es-ES" dirty="0"/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00"/>
          <a:stretch/>
        </p:blipFill>
        <p:spPr>
          <a:xfrm>
            <a:off x="3385151" y="700977"/>
            <a:ext cx="653449" cy="6538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21" y="901385"/>
            <a:ext cx="2309647" cy="4108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623" y="1428052"/>
            <a:ext cx="1961181" cy="34882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42" y="1690688"/>
            <a:ext cx="1606326" cy="28571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16" y="2955983"/>
            <a:ext cx="1703070" cy="30232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6658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Office Video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Visualización de Office Video en dispositivos móviles</a:t>
            </a:r>
          </a:p>
          <a:p>
            <a:r>
              <a:rPr lang="es-ES" dirty="0"/>
              <a:t> </a:t>
            </a:r>
            <a:r>
              <a:rPr lang="es-ES" dirty="0" smtClean="0"/>
              <a:t>Solo iOS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362" y="683153"/>
            <a:ext cx="681038" cy="6810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21" y="683153"/>
            <a:ext cx="4728154" cy="2664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659" y="1690688"/>
            <a:ext cx="2298062" cy="40790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23" y="2987194"/>
            <a:ext cx="1989923" cy="35321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0795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Dynamics CRM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>
          <a:xfrm>
            <a:off x="276043" y="1822450"/>
            <a:ext cx="4803957" cy="4351337"/>
          </a:xfrm>
        </p:spPr>
        <p:txBody>
          <a:bodyPr/>
          <a:lstStyle/>
          <a:p>
            <a:r>
              <a:rPr lang="es-ES"/>
              <a:t> </a:t>
            </a:r>
            <a:r>
              <a:rPr lang="es-ES" dirty="0"/>
              <a:t>Versiones</a:t>
            </a:r>
            <a:r>
              <a:rPr lang="es-ES"/>
              <a:t> para tablet y teléfono</a:t>
            </a:r>
            <a:endParaRPr lang="es-ES" dirty="0"/>
          </a:p>
          <a:p>
            <a:r>
              <a:rPr lang="es-ES"/>
              <a:t> Compatible con CRM 2013, 2015 y Online</a:t>
            </a:r>
            <a:endParaRPr lang="es-ES" dirty="0"/>
          </a:p>
          <a:p>
            <a:r>
              <a:rPr lang="es-ES"/>
              <a:t> Compatibilidad dispositivos:</a:t>
            </a:r>
            <a:endParaRPr lang="es-ES" dirty="0"/>
          </a:p>
          <a:p>
            <a:pPr lvl="1"/>
            <a:r>
              <a:rPr lang="es-ES">
                <a:hlinkClick r:id="rId2"/>
              </a:rPr>
              <a:t>https://</a:t>
            </a:r>
            <a:r>
              <a:rPr lang="es-ES" smtClean="0">
                <a:hlinkClick r:id="rId2"/>
              </a:rPr>
              <a:t>technet.microsoft.com/en-us/library/dn531131.aspx</a:t>
            </a:r>
            <a:endParaRPr lang="es-ES" dirty="0"/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22539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69" y="388338"/>
            <a:ext cx="1596828" cy="1279135"/>
          </a:xfrm>
          <a:prstGeom prst="rect">
            <a:avLst/>
          </a:prstGeom>
        </p:spPr>
      </p:pic>
      <p:pic>
        <p:nvPicPr>
          <p:cNvPr id="10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733" y="1482673"/>
            <a:ext cx="1686362" cy="28088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169" y="4170200"/>
            <a:ext cx="4349132" cy="24451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Imagen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297" y="697077"/>
            <a:ext cx="4631267" cy="28945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Imagen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237" y="2460177"/>
            <a:ext cx="1846651" cy="30758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916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Nuevas apps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792943"/>
          </a:xfrm>
        </p:spPr>
        <p:txBody>
          <a:bodyPr>
            <a:normAutofit/>
          </a:bodyPr>
          <a:lstStyle/>
          <a:p>
            <a:r>
              <a:rPr lang="es-ES" dirty="0" smtClean="0"/>
              <a:t> El último año, Microsoft ha adquirido nuevas apps</a:t>
            </a:r>
          </a:p>
          <a:p>
            <a:r>
              <a:rPr lang="es-ES" dirty="0" smtClean="0"/>
              <a:t> Algunas se han incorporado a la familia Office:</a:t>
            </a:r>
          </a:p>
          <a:p>
            <a:pPr lvl="1"/>
            <a:r>
              <a:rPr lang="es-ES" dirty="0"/>
              <a:t> </a:t>
            </a:r>
            <a:r>
              <a:rPr lang="es-ES" b="1" dirty="0" err="1" smtClean="0"/>
              <a:t>Acompli</a:t>
            </a:r>
            <a:r>
              <a:rPr lang="es-ES" dirty="0" smtClean="0"/>
              <a:t>: gestor de correo, transformado en Outlook para Android e iOS</a:t>
            </a:r>
          </a:p>
          <a:p>
            <a:r>
              <a:rPr lang="es-ES" dirty="0" smtClean="0"/>
              <a:t> Otras podrían añadirse:</a:t>
            </a:r>
          </a:p>
          <a:p>
            <a:pPr lvl="1"/>
            <a:r>
              <a:rPr lang="es-ES" dirty="0" smtClean="0"/>
              <a:t> </a:t>
            </a:r>
            <a:r>
              <a:rPr lang="es-ES" b="1" dirty="0" err="1" smtClean="0"/>
              <a:t>Sunrise</a:t>
            </a:r>
            <a:r>
              <a:rPr lang="es-ES" b="1" dirty="0" smtClean="0"/>
              <a:t> Calendar</a:t>
            </a:r>
            <a:r>
              <a:rPr lang="es-ES" dirty="0" smtClean="0"/>
              <a:t>: calendarios</a:t>
            </a:r>
          </a:p>
          <a:p>
            <a:pPr lvl="1"/>
            <a:r>
              <a:rPr lang="es-ES" dirty="0"/>
              <a:t> </a:t>
            </a:r>
            <a:r>
              <a:rPr lang="es-ES" b="1" dirty="0" err="1" smtClean="0"/>
              <a:t>Wunderlist</a:t>
            </a:r>
            <a:r>
              <a:rPr lang="es-ES" dirty="0" smtClean="0"/>
              <a:t>: gestor de tareas </a:t>
            </a:r>
            <a:r>
              <a:rPr lang="es-ES" dirty="0" err="1" smtClean="0"/>
              <a:t>multidispositivo</a:t>
            </a:r>
            <a:endParaRPr lang="es-ES" dirty="0"/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22539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76"/>
          <a:stretch/>
        </p:blipFill>
        <p:spPr>
          <a:xfrm>
            <a:off x="7958721" y="1822449"/>
            <a:ext cx="1789495" cy="31488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1" t="8449" r="39120" b="12033"/>
          <a:stretch/>
        </p:blipFill>
        <p:spPr>
          <a:xfrm>
            <a:off x="9891589" y="1822450"/>
            <a:ext cx="1861537" cy="314883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t="5788" r="67666" b="9251"/>
          <a:stretch/>
        </p:blipFill>
        <p:spPr>
          <a:xfrm>
            <a:off x="5819553" y="1822449"/>
            <a:ext cx="1995795" cy="31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3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latin typeface="Segoe UI Light" charset="0"/>
                <a:cs typeface="Segoe UI Light" charset="0"/>
              </a:rPr>
              <a:t>Sway</a:t>
            </a:r>
            <a:endParaRPr lang="es-ES" dirty="0"/>
          </a:p>
        </p:txBody>
      </p:sp>
      <p:sp>
        <p:nvSpPr>
          <p:cNvPr id="10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916311"/>
            <a:ext cx="4820989" cy="4435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Aplicación Web que permite crear presentaciones que se adaptan a la resolución del dispositivo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Escoger </a:t>
            </a:r>
            <a:r>
              <a:rPr lang="es-ES">
                <a:latin typeface="Segoe UI Light" panose="020B0502040204020203" pitchFamily="34" charset="0"/>
                <a:cs typeface="Segoe UI Light" panose="020B0502040204020203" pitchFamily="34" charset="0"/>
              </a:rPr>
              <a:t>entre </a:t>
            </a:r>
            <a:r>
              <a:rPr lang="es-ES">
                <a:latin typeface="Segoe UI Light" panose="020B0502040204020203" pitchFamily="34" charset="0"/>
                <a:cs typeface="Segoe UI Light" panose="020B0502040204020203" pitchFamily="34" charset="0"/>
              </a:rPr>
              <a:t>múltiples</a:t>
            </a:r>
            <a:r>
              <a:rPr lang="es-ES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orígenes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de datos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Incrustar presentaciones en tipos web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Se puede compartir a través de un enlace o grupos de Office365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1" indent="0">
              <a:buClr>
                <a:schemeClr val="bg1">
                  <a:lumMod val="85000"/>
                </a:schemeClr>
              </a:buClr>
              <a:buSzPct val="90000"/>
              <a:buNone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478" y="1916311"/>
            <a:ext cx="6471546" cy="376397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0448" y="628775"/>
            <a:ext cx="833246" cy="79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1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 </a:t>
            </a:r>
            <a:r>
              <a:rPr lang="es-ES" dirty="0" err="1" smtClean="0"/>
              <a:t>xxxxxx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Descripción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22539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OneDrive</a:t>
            </a:r>
            <a:r>
              <a:rPr lang="es-ES"/>
              <a:t> para la </a:t>
            </a:r>
            <a:r>
              <a:rPr lang="es-ES" smtClean="0"/>
              <a:t>empresa</a:t>
            </a:r>
            <a:endParaRPr lang="es-E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Movilidad</a:t>
            </a:r>
            <a:r>
              <a:rPr lang="es-ES"/>
              <a:t> y roadmap</a:t>
            </a:r>
          </a:p>
        </p:txBody>
      </p:sp>
      <p:pic>
        <p:nvPicPr>
          <p:cNvPr id="7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437" y="4059143"/>
            <a:ext cx="741552" cy="7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6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OneDrive para la Empresa?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 OneDrive for Business</a:t>
            </a:r>
          </a:p>
          <a:p>
            <a:r>
              <a:rPr lang="es-ES" dirty="0"/>
              <a:t> Versión empresarial de OneDrive</a:t>
            </a:r>
          </a:p>
          <a:p>
            <a:r>
              <a:rPr lang="es-ES" dirty="0"/>
              <a:t> Los documentos se almacenan en una biblioteca de SharePoint</a:t>
            </a:r>
          </a:p>
          <a:p>
            <a:r>
              <a:rPr lang="es-ES" dirty="0"/>
              <a:t> Ubicado en </a:t>
            </a:r>
            <a:r>
              <a:rPr lang="es-ES" dirty="0" err="1"/>
              <a:t>MySite</a:t>
            </a:r>
            <a:endParaRPr lang="es-ES" dirty="0"/>
          </a:p>
          <a:p>
            <a:r>
              <a:rPr lang="es-ES" dirty="0"/>
              <a:t> Experiencia ampliada si se usa SharePoint Online</a:t>
            </a:r>
          </a:p>
          <a:p>
            <a:r>
              <a:rPr lang="es-ES" dirty="0" smtClean="0"/>
              <a:t> </a:t>
            </a:r>
            <a:r>
              <a:rPr lang="es-ES" dirty="0" err="1" smtClean="0"/>
              <a:t>Multidispositivo</a:t>
            </a:r>
            <a:endParaRPr lang="es-ES" dirty="0" smtClean="0"/>
          </a:p>
          <a:p>
            <a:r>
              <a:rPr lang="es-ES" dirty="0" smtClean="0"/>
              <a:t> Apps y cliente de escritorio</a:t>
            </a:r>
          </a:p>
          <a:p>
            <a:r>
              <a:rPr lang="es-ES" dirty="0"/>
              <a:t> </a:t>
            </a:r>
            <a:r>
              <a:rPr lang="es-ES" dirty="0" err="1" smtClean="0"/>
              <a:t>Roadmap</a:t>
            </a:r>
            <a:r>
              <a:rPr lang="es-ES" dirty="0" smtClean="0"/>
              <a:t>, evolución </a:t>
            </a:r>
            <a:r>
              <a:rPr lang="es-ES" dirty="0" err="1" smtClean="0"/>
              <a:t>contínua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EEEEC"/>
              </a:clrFrom>
              <a:clrTo>
                <a:srgbClr val="EEEE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" t="25018" r="4370" b="17041"/>
          <a:stretch/>
        </p:blipFill>
        <p:spPr>
          <a:xfrm>
            <a:off x="5765532" y="4668253"/>
            <a:ext cx="5118938" cy="20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 OneDrive para la Empresa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>
          <a:xfrm>
            <a:off x="276043" y="1822450"/>
            <a:ext cx="5267157" cy="4351337"/>
          </a:xfrm>
        </p:spPr>
        <p:txBody>
          <a:bodyPr>
            <a:normAutofit/>
          </a:bodyPr>
          <a:lstStyle/>
          <a:p>
            <a:r>
              <a:rPr lang="es-ES" dirty="0" smtClean="0"/>
              <a:t> Apps </a:t>
            </a:r>
            <a:r>
              <a:rPr lang="es-ES" dirty="0" err="1" smtClean="0"/>
              <a:t>multidispositivo</a:t>
            </a:r>
            <a:r>
              <a:rPr lang="es-ES" dirty="0" smtClean="0"/>
              <a:t> con experiencia unificada</a:t>
            </a:r>
          </a:p>
          <a:p>
            <a:r>
              <a:rPr lang="es-ES" dirty="0"/>
              <a:t> </a:t>
            </a:r>
            <a:r>
              <a:rPr lang="es-ES" dirty="0" smtClean="0"/>
              <a:t>Diseño unificado</a:t>
            </a:r>
          </a:p>
          <a:p>
            <a:r>
              <a:rPr lang="es-ES" dirty="0"/>
              <a:t> </a:t>
            </a:r>
            <a:r>
              <a:rPr lang="es-ES" dirty="0" smtClean="0"/>
              <a:t>Se está unificando con la app de OneDrive comercial en todas las plataformas</a:t>
            </a:r>
          </a:p>
          <a:p>
            <a:r>
              <a:rPr lang="es-ES" dirty="0"/>
              <a:t> </a:t>
            </a:r>
            <a:r>
              <a:rPr lang="es-ES" dirty="0" smtClean="0"/>
              <a:t>Cliente de sincronización de escritorio (Windows y Mac)</a:t>
            </a:r>
          </a:p>
          <a:p>
            <a:endParaRPr lang="es-ES" dirty="0"/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22539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226" y="1512034"/>
            <a:ext cx="4470924" cy="27910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094" y="619920"/>
            <a:ext cx="1838368" cy="30620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61" y="2015206"/>
            <a:ext cx="2201001" cy="366610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37" y="3126736"/>
            <a:ext cx="1785484" cy="29739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463" y="3746864"/>
            <a:ext cx="2267273" cy="30230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99" y="657130"/>
            <a:ext cx="741552" cy="7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5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Rubén Toribio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3726320" y="3727915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Microsoft </a:t>
            </a:r>
            <a:r>
              <a:rPr lang="es-ES" dirty="0" err="1" smtClean="0"/>
              <a:t>Certified</a:t>
            </a:r>
            <a:r>
              <a:rPr lang="es-ES" dirty="0" smtClean="0"/>
              <a:t> Professional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SharePoint </a:t>
            </a:r>
            <a:r>
              <a:rPr lang="es-ES" dirty="0" err="1" smtClean="0"/>
              <a:t>Architect</a:t>
            </a:r>
            <a:r>
              <a:rPr lang="es-ES" dirty="0" smtClean="0"/>
              <a:t> Tokiota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5"/>
          </p:nvPr>
        </p:nvSpPr>
        <p:spPr>
          <a:xfrm>
            <a:off x="3726320" y="4260250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www.sug.cat</a:t>
            </a:r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903517"/>
            <a:ext cx="2440789" cy="244078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7"/>
          </p:nvPr>
        </p:nvSpPr>
        <p:spPr>
          <a:xfrm>
            <a:off x="3726319" y="4871082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@</a:t>
            </a:r>
            <a:r>
              <a:rPr lang="es-ES" dirty="0" err="1" smtClean="0"/>
              <a:t>rtoribiog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42" y="3660005"/>
            <a:ext cx="2254054" cy="114111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2" y="4906837"/>
            <a:ext cx="2511807" cy="103372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208" y="2865357"/>
            <a:ext cx="1900769" cy="11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0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Últimas novedades añadidas al servicio</a:t>
            </a:r>
            <a:endParaRPr lang="es-ES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066975252"/>
              </p:ext>
            </p:extLst>
          </p:nvPr>
        </p:nvGraphicFramePr>
        <p:xfrm>
          <a:off x="276225" y="1822449"/>
          <a:ext cx="5400675" cy="3991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675"/>
              </a:tblGrid>
              <a:tr h="604729">
                <a:tc>
                  <a:txBody>
                    <a:bodyPr/>
                    <a:lstStyle/>
                    <a:p>
                      <a:r>
                        <a:rPr lang="es-ES" sz="24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Experiencia de producto</a:t>
                      </a:r>
                      <a:endParaRPr lang="es-ES" sz="2400" b="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  <a:tr h="338648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App unificada en</a:t>
                      </a: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Windows Phone, iOS y Android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Unificando con app de OneDrive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Cliente de sincronización para Mac (</a:t>
                      </a:r>
                      <a:r>
                        <a:rPr lang="es-ES" baseline="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preview</a:t>
                      </a: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Integración con Delve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Conversaciones de Yammer en los documentos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Nueva experiencia de adjuntos en Outlook Online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Opciones simplificadas para administrar archivos/carpetas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Nuevas opciones de búsqueda y </a:t>
                      </a:r>
                      <a:r>
                        <a:rPr lang="es-ES" baseline="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discovery</a:t>
                      </a:r>
                      <a:endParaRPr lang="es-ES" baseline="0" dirty="0" smtClean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Marcador de contenido 7"/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2046288621"/>
              </p:ext>
            </p:extLst>
          </p:nvPr>
        </p:nvGraphicFramePr>
        <p:xfrm>
          <a:off x="6011863" y="1822449"/>
          <a:ext cx="5341937" cy="4039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1937"/>
              </a:tblGrid>
              <a:tr h="748024">
                <a:tc>
                  <a:txBody>
                    <a:bodyPr/>
                    <a:lstStyle/>
                    <a:p>
                      <a:r>
                        <a:rPr lang="es-ES" sz="24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Seguridad, </a:t>
                      </a:r>
                      <a:r>
                        <a:rPr lang="es-ES" sz="2400" b="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compliance</a:t>
                      </a:r>
                      <a:r>
                        <a:rPr lang="es-ES" sz="24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,</a:t>
                      </a:r>
                      <a:r>
                        <a:rPr lang="es-ES" sz="2400" b="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desarrollo</a:t>
                      </a:r>
                      <a:endParaRPr lang="es-ES" sz="2400" b="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  <a:tr h="329131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Versionado automático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Soporte a </a:t>
                      </a:r>
                      <a:r>
                        <a:rPr lang="es-ES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Information</a:t>
                      </a:r>
                      <a:r>
                        <a:rPr lang="es-ES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s-ES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Rights</a:t>
                      </a:r>
                      <a:r>
                        <a:rPr lang="es-ES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Management (IRM)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Encriptación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Soporte en API de Office 365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Data </a:t>
                      </a:r>
                      <a:r>
                        <a:rPr lang="es-ES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Lost</a:t>
                      </a:r>
                      <a:r>
                        <a:rPr lang="es-ES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s-ES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Prevention</a:t>
                      </a: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(DLP) </a:t>
                      </a:r>
                      <a:r>
                        <a:rPr lang="es-ES" baseline="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preview</a:t>
                      </a:r>
                      <a:endParaRPr lang="es-ES" baseline="0" dirty="0" smtClean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Integrado en Mobile </a:t>
                      </a:r>
                      <a:r>
                        <a:rPr lang="es-ES" baseline="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Device</a:t>
                      </a:r>
                      <a:r>
                        <a:rPr lang="es-ES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Management (MDM)</a:t>
                      </a:r>
                      <a:endParaRPr lang="es-ES" dirty="0" smtClean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s-ES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clrChange>
              <a:clrFrom>
                <a:srgbClr val="D2D2D2"/>
              </a:clrFrom>
              <a:clrTo>
                <a:srgbClr val="D2D2D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45" y="3792357"/>
            <a:ext cx="10224169" cy="345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Roadmap</a:t>
            </a:r>
            <a:r>
              <a:rPr lang="es-ES" dirty="0" smtClean="0"/>
              <a:t>: experiencia de producto </a:t>
            </a:r>
            <a:endParaRPr lang="es-ES" dirty="0"/>
          </a:p>
        </p:txBody>
      </p:sp>
      <p:graphicFrame>
        <p:nvGraphicFramePr>
          <p:cNvPr id="4" name="Marcador de contenido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70566180"/>
              </p:ext>
            </p:extLst>
          </p:nvPr>
        </p:nvGraphicFramePr>
        <p:xfrm>
          <a:off x="568538" y="2900478"/>
          <a:ext cx="2669105" cy="3740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05"/>
              </a:tblGrid>
              <a:tr h="566812">
                <a:tc>
                  <a:txBody>
                    <a:bodyPr/>
                    <a:lstStyle/>
                    <a:p>
                      <a:r>
                        <a:rPr lang="es-ES" sz="24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Q2 2015</a:t>
                      </a:r>
                      <a:endParaRPr lang="es-ES" sz="2400" b="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  <a:tr h="31741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Nuevas experiencias en iOS y Android para PDF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Enviar link desde Outlook Mobile en iOS y Android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Salvar en OneDrive para la Empresa en Outlook Online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Expiración de compartición anónima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Marcador de contenido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43413423"/>
              </p:ext>
            </p:extLst>
          </p:nvPr>
        </p:nvGraphicFramePr>
        <p:xfrm>
          <a:off x="3339010" y="2908499"/>
          <a:ext cx="2669105" cy="3740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05"/>
              </a:tblGrid>
              <a:tr h="566812">
                <a:tc>
                  <a:txBody>
                    <a:bodyPr/>
                    <a:lstStyle/>
                    <a:p>
                      <a:r>
                        <a:rPr lang="es-ES" sz="24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Q3 2015</a:t>
                      </a:r>
                      <a:endParaRPr lang="es-ES" sz="2400" b="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  <a:tr h="31741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Nuevo cliente de sincronización</a:t>
                      </a: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(PC y Mac) en </a:t>
                      </a:r>
                      <a:r>
                        <a:rPr lang="es-ES" sz="1600" baseline="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preview</a:t>
                      </a:r>
                      <a:endParaRPr lang="es-ES" sz="1600" baseline="0" dirty="0" smtClean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Sincroniz</a:t>
                      </a: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. selectiva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UX unificado en web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Archivos offline en apps móviles de iOS y Android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Detener/revocar control de compartición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Enlaces compartibles para toda la organización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Marcador de contenido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79173342"/>
              </p:ext>
            </p:extLst>
          </p:nvPr>
        </p:nvGraphicFramePr>
        <p:xfrm>
          <a:off x="6107610" y="2912533"/>
          <a:ext cx="2669105" cy="3740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05"/>
              </a:tblGrid>
              <a:tr h="566812">
                <a:tc>
                  <a:txBody>
                    <a:bodyPr/>
                    <a:lstStyle/>
                    <a:p>
                      <a:r>
                        <a:rPr lang="es-ES" sz="24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Q4 2015</a:t>
                      </a:r>
                      <a:endParaRPr lang="es-ES" sz="2400" b="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  <a:tr h="31741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Nuevo cliente de sincronización</a:t>
                      </a: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(PC y Mac) versión final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App universal de Windows 10 (incluyendo archivos offline en app)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Marcador de contenido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21004596"/>
              </p:ext>
            </p:extLst>
          </p:nvPr>
        </p:nvGraphicFramePr>
        <p:xfrm>
          <a:off x="8871130" y="2912533"/>
          <a:ext cx="2669105" cy="3740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05"/>
              </a:tblGrid>
              <a:tr h="566812">
                <a:tc>
                  <a:txBody>
                    <a:bodyPr/>
                    <a:lstStyle/>
                    <a:p>
                      <a:r>
                        <a:rPr lang="es-ES" sz="24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Planeado</a:t>
                      </a:r>
                      <a:r>
                        <a:rPr lang="es-ES" sz="22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(sin fecha)</a:t>
                      </a:r>
                      <a:endParaRPr lang="es-ES" sz="2200" b="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  <a:tr h="31741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Edición offline en</a:t>
                      </a: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apps móviles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Carpetas offline en apps móviles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Soporte a anotaciones en PDF en apps móviles iOS y Android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Adjuntos modernos en Outlook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Expiración de toda la compartición externa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Imagen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3" y="1393795"/>
            <a:ext cx="6283398" cy="14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7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Roadmap</a:t>
            </a:r>
            <a:r>
              <a:rPr lang="es-ES" dirty="0" smtClean="0"/>
              <a:t>: seguridad, </a:t>
            </a:r>
            <a:r>
              <a:rPr lang="es-ES" dirty="0" err="1" smtClean="0"/>
              <a:t>compliance</a:t>
            </a:r>
            <a:r>
              <a:rPr lang="es-ES" dirty="0" smtClean="0"/>
              <a:t>, desarrollo</a:t>
            </a:r>
            <a:endParaRPr lang="es-ES" dirty="0"/>
          </a:p>
        </p:txBody>
      </p:sp>
      <p:graphicFrame>
        <p:nvGraphicFramePr>
          <p:cNvPr id="4" name="Marcador de contenido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64750909"/>
              </p:ext>
            </p:extLst>
          </p:nvPr>
        </p:nvGraphicFramePr>
        <p:xfrm>
          <a:off x="568538" y="2900478"/>
          <a:ext cx="2669105" cy="3740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05"/>
              </a:tblGrid>
              <a:tr h="566812">
                <a:tc>
                  <a:txBody>
                    <a:bodyPr/>
                    <a:lstStyle/>
                    <a:p>
                      <a:r>
                        <a:rPr lang="es-ES" sz="24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Q2 2015</a:t>
                      </a:r>
                      <a:endParaRPr lang="es-ES" sz="2400" b="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  <a:tr h="31741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API SDK de migración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Office 365 Management </a:t>
                      </a:r>
                      <a:r>
                        <a:rPr lang="es-ES" sz="1600" baseline="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Activity</a:t>
                      </a: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API (</a:t>
                      </a:r>
                      <a:r>
                        <a:rPr lang="es-ES" sz="1600" baseline="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auditing</a:t>
                      </a: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Control de cuota de almacenamiento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Marcador de contenido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99376272"/>
              </p:ext>
            </p:extLst>
          </p:nvPr>
        </p:nvGraphicFramePr>
        <p:xfrm>
          <a:off x="3339010" y="2908499"/>
          <a:ext cx="2669105" cy="3740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05"/>
              </a:tblGrid>
              <a:tr h="566812">
                <a:tc>
                  <a:txBody>
                    <a:bodyPr/>
                    <a:lstStyle/>
                    <a:p>
                      <a:r>
                        <a:rPr lang="es-ES" sz="24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Q3 2015</a:t>
                      </a:r>
                      <a:endParaRPr lang="es-ES" sz="2400" b="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  <a:tr h="31741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Listado de dominios permitidos/denegados para compartición externa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Archivo de emails con compartición externa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Soporte</a:t>
                      </a: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s-ES" sz="1600" baseline="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intune</a:t>
                      </a: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para cuentas personales/empresariales</a:t>
                      </a:r>
                      <a:endParaRPr lang="es-ES" sz="1600" dirty="0" smtClean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Marcador de contenido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14901455"/>
              </p:ext>
            </p:extLst>
          </p:nvPr>
        </p:nvGraphicFramePr>
        <p:xfrm>
          <a:off x="6107610" y="2912533"/>
          <a:ext cx="2669105" cy="3740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05"/>
              </a:tblGrid>
              <a:tr h="566812">
                <a:tc>
                  <a:txBody>
                    <a:bodyPr/>
                    <a:lstStyle/>
                    <a:p>
                      <a:r>
                        <a:rPr lang="es-ES" sz="24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Q4 2015</a:t>
                      </a:r>
                      <a:endParaRPr lang="es-ES" sz="2400" b="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  <a:tr h="31741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Fase 3 de Data </a:t>
                      </a:r>
                      <a:r>
                        <a:rPr lang="es-ES" sz="160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Loss</a:t>
                      </a: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s-ES" sz="160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Prevention</a:t>
                      </a: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(DLP)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Deshabilitar compartición externa a algunos usuarios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Eliminación del límite de 200.000 archivos (a la vez que el nuevo cliente de sincronización)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Archivos hasta 10 GB ( a la vez que el nuevo cliente de sincronización)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Marcador de contenido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84006753"/>
              </p:ext>
            </p:extLst>
          </p:nvPr>
        </p:nvGraphicFramePr>
        <p:xfrm>
          <a:off x="8871130" y="2912533"/>
          <a:ext cx="2669105" cy="3740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05"/>
              </a:tblGrid>
              <a:tr h="566812">
                <a:tc>
                  <a:txBody>
                    <a:bodyPr/>
                    <a:lstStyle/>
                    <a:p>
                      <a:r>
                        <a:rPr lang="es-ES" sz="24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Planeado</a:t>
                      </a:r>
                      <a:r>
                        <a:rPr lang="es-ES" sz="22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(sin fecha)</a:t>
                      </a:r>
                      <a:endParaRPr lang="es-ES" sz="2200" b="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/>
                </a:tc>
              </a:tr>
              <a:tr h="31741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Almacenamiento ilimitado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Soporte DLP para apps móviles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Control de compartición </a:t>
                      </a:r>
                      <a:r>
                        <a:rPr lang="es-ES" sz="1600" baseline="0" dirty="0" err="1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cross-tenant</a:t>
                      </a:r>
                      <a:endParaRPr lang="es-ES" sz="1600" baseline="0" dirty="0" smtClean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600" baseline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Informes de uso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34" y="1383879"/>
            <a:ext cx="6515369" cy="133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4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Administración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4" b="21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238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Apps de administración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587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 Office 365 </a:t>
            </a:r>
            <a:r>
              <a:rPr lang="es-ES" dirty="0" err="1" smtClean="0"/>
              <a:t>Admin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 smtClean="0"/>
              <a:t> Para administradores de IT</a:t>
            </a:r>
          </a:p>
          <a:p>
            <a:r>
              <a:rPr lang="es-ES" dirty="0"/>
              <a:t> </a:t>
            </a:r>
            <a:r>
              <a:rPr lang="es-ES" dirty="0" smtClean="0"/>
              <a:t>Gestión de usuarios</a:t>
            </a:r>
          </a:p>
          <a:p>
            <a:r>
              <a:rPr lang="es-ES" dirty="0"/>
              <a:t> </a:t>
            </a:r>
            <a:r>
              <a:rPr lang="es-ES" dirty="0" smtClean="0"/>
              <a:t>Centro de mensajes</a:t>
            </a:r>
          </a:p>
          <a:p>
            <a:r>
              <a:rPr lang="es-ES" dirty="0"/>
              <a:t> </a:t>
            </a:r>
            <a:r>
              <a:rPr lang="es-ES" dirty="0" smtClean="0"/>
              <a:t>Monitor de salud</a:t>
            </a:r>
          </a:p>
          <a:p>
            <a:r>
              <a:rPr lang="es-ES" dirty="0" smtClean="0"/>
              <a:t> Solicitudes de soporte</a:t>
            </a:r>
            <a:endParaRPr lang="es-ES" dirty="0"/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80" y="1480669"/>
            <a:ext cx="1804007" cy="30048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22539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427" y="2852847"/>
            <a:ext cx="2090177" cy="34815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735" y="1205718"/>
            <a:ext cx="2006414" cy="33419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870" y="2671657"/>
            <a:ext cx="1720638" cy="28659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004" y="3141285"/>
            <a:ext cx="1667453" cy="2777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311" y="699322"/>
            <a:ext cx="665438" cy="66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3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Office</a:t>
            </a:r>
            <a:r>
              <a:rPr lang="es-ES"/>
              <a:t> 365 Partner </a:t>
            </a:r>
            <a:r>
              <a:rPr lang="es-ES" smtClean="0"/>
              <a:t>Admin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/>
              <a:t> </a:t>
            </a:r>
            <a:r>
              <a:rPr lang="es-ES" dirty="0"/>
              <a:t>Para</a:t>
            </a:r>
            <a:r>
              <a:rPr lang="es-ES"/>
              <a:t> partners Microsoft</a:t>
            </a:r>
            <a:endParaRPr lang="es-ES" dirty="0"/>
          </a:p>
          <a:p>
            <a:r>
              <a:rPr lang="es-ES"/>
              <a:t> Experiencia de </a:t>
            </a:r>
            <a:r>
              <a:rPr lang="es-ES" b="1"/>
              <a:t>Office 365 Partner Admin Center</a:t>
            </a:r>
            <a:r>
              <a:rPr lang="es-ES"/>
              <a:t> en teléfono</a:t>
            </a:r>
            <a:endParaRPr lang="es-ES" dirty="0"/>
          </a:p>
          <a:p>
            <a:r>
              <a:rPr lang="es-ES"/>
              <a:t> Resetear contraseñas</a:t>
            </a:r>
            <a:endParaRPr lang="es-ES" dirty="0"/>
          </a:p>
          <a:p>
            <a:r>
              <a:rPr lang="es-ES"/>
              <a:t> Gestionar tickets</a:t>
            </a:r>
            <a:endParaRPr lang="es-ES" dirty="0"/>
          </a:p>
          <a:p>
            <a:r>
              <a:rPr lang="es-ES"/>
              <a:t> Mensajes de servicio</a:t>
            </a:r>
            <a:endParaRPr lang="es-ES" dirty="0"/>
          </a:p>
          <a:p>
            <a:r>
              <a:rPr lang="es-ES"/>
              <a:t> Incidentes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15" y="692463"/>
            <a:ext cx="670886" cy="670886"/>
          </a:xfrm>
        </p:spPr>
      </p:pic>
      <p:pic>
        <p:nvPicPr>
          <p:cNvPr id="5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22539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9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976" y="2077016"/>
            <a:ext cx="2471970" cy="41174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690" y="1027906"/>
            <a:ext cx="2075797" cy="34575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324" y="3302677"/>
            <a:ext cx="1956126" cy="32582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035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269507" y="1122363"/>
            <a:ext cx="9398493" cy="2387600"/>
          </a:xfrm>
        </p:spPr>
        <p:txBody>
          <a:bodyPr/>
          <a:lstStyle/>
          <a:p>
            <a:r>
              <a:rPr lang="es-ES" dirty="0"/>
              <a:t>Mobile</a:t>
            </a:r>
            <a:r>
              <a:rPr lang="es-ES"/>
              <a:t> Device </a:t>
            </a:r>
            <a:r>
              <a:rPr lang="es-ES" smtClean="0"/>
              <a:t>Management</a:t>
            </a:r>
            <a:endParaRPr lang="es-E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Centro</a:t>
            </a:r>
            <a:r>
              <a:rPr lang="es-ES"/>
              <a:t> de Administración de Office 365</a:t>
            </a:r>
          </a:p>
        </p:txBody>
      </p:sp>
    </p:spTree>
    <p:extLst>
      <p:ext uri="{BB962C8B-B14F-4D97-AF65-F5344CB8AC3E}">
        <p14:creationId xmlns:p14="http://schemas.microsoft.com/office/powerpoint/2010/main" val="358770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MDM: ¿Por qué es importante?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749346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 Exchange Active </a:t>
            </a:r>
            <a:r>
              <a:rPr lang="es-ES" dirty="0" err="1" smtClean="0"/>
              <a:t>Sync</a:t>
            </a:r>
            <a:r>
              <a:rPr lang="es-ES" dirty="0" smtClean="0"/>
              <a:t> (EAS) ya tenía algunas funcionalidades para correo</a:t>
            </a:r>
          </a:p>
          <a:p>
            <a:r>
              <a:rPr lang="es-ES" dirty="0"/>
              <a:t> </a:t>
            </a:r>
            <a:r>
              <a:rPr lang="es-ES" dirty="0" smtClean="0"/>
              <a:t>Los SO modernos implementan protocolos de MDM más allá del correo</a:t>
            </a:r>
          </a:p>
          <a:p>
            <a:r>
              <a:rPr lang="es-ES" dirty="0"/>
              <a:t> </a:t>
            </a:r>
            <a:r>
              <a:rPr lang="es-ES" dirty="0" smtClean="0"/>
              <a:t>BYOD (</a:t>
            </a:r>
            <a:r>
              <a:rPr lang="es-ES" dirty="0" err="1" smtClean="0"/>
              <a:t>Bringing</a:t>
            </a:r>
            <a:r>
              <a:rPr lang="es-ES" dirty="0" smtClean="0"/>
              <a:t> Your </a:t>
            </a:r>
            <a:r>
              <a:rPr lang="es-ES" dirty="0" err="1" smtClean="0"/>
              <a:t>Own</a:t>
            </a:r>
            <a:r>
              <a:rPr lang="es-ES" dirty="0" smtClean="0"/>
              <a:t> </a:t>
            </a:r>
            <a:r>
              <a:rPr lang="es-ES" dirty="0" err="1" smtClean="0"/>
              <a:t>Device</a:t>
            </a:r>
            <a:r>
              <a:rPr lang="es-ES" dirty="0" smtClean="0"/>
              <a:t>).</a:t>
            </a:r>
          </a:p>
          <a:p>
            <a:pPr lvl="1"/>
            <a:r>
              <a:rPr lang="es-ES" dirty="0"/>
              <a:t> </a:t>
            </a:r>
            <a:r>
              <a:rPr lang="es-ES" dirty="0">
                <a:hlinkClick r:id="rId3"/>
              </a:rPr>
              <a:t>http://</a:t>
            </a:r>
            <a:r>
              <a:rPr lang="es-ES" dirty="0" smtClean="0">
                <a:hlinkClick r:id="rId3"/>
              </a:rPr>
              <a:t>en.wikipedia.org/wiki/Bring_your_own_device</a:t>
            </a:r>
            <a:endParaRPr lang="es-ES" dirty="0" smtClean="0"/>
          </a:p>
          <a:p>
            <a:pPr lvl="1"/>
            <a:r>
              <a:rPr lang="es-ES" dirty="0"/>
              <a:t> </a:t>
            </a:r>
            <a:r>
              <a:rPr lang="es-ES" dirty="0" smtClean="0"/>
              <a:t>Cada vez usamos más nuestros dispositivos personales en el trabajo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IT pierde el control</a:t>
            </a:r>
          </a:p>
          <a:p>
            <a:r>
              <a:rPr lang="es-ES" dirty="0"/>
              <a:t> </a:t>
            </a:r>
            <a:r>
              <a:rPr lang="es-ES" dirty="0" smtClean="0"/>
              <a:t>Borrado remoto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EAS: sólo es posible borrar todo el dispositivo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Office 365 MDM: posible borrar selectivamente datos empresariales</a:t>
            </a:r>
          </a:p>
          <a:p>
            <a:pPr lvl="2"/>
            <a:r>
              <a:rPr lang="es-ES" dirty="0" smtClean="0"/>
              <a:t> Mediante políticas que controlan capacidades del dispositivo</a:t>
            </a:r>
          </a:p>
          <a:p>
            <a:pPr lvl="2"/>
            <a:r>
              <a:rPr lang="es-ES" dirty="0" smtClean="0"/>
              <a:t>Listado </a:t>
            </a:r>
            <a:r>
              <a:rPr lang="es-ES" dirty="0"/>
              <a:t>de políticas: </a:t>
            </a:r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technet.microsoft.com/en-us/library/ms.o365.cc.devicepolicysupporteddevice.aspx</a:t>
            </a:r>
            <a:r>
              <a:rPr lang="es-ES" dirty="0" smtClean="0"/>
              <a:t> </a:t>
            </a:r>
          </a:p>
          <a:p>
            <a:r>
              <a:rPr lang="es-ES" dirty="0" smtClean="0"/>
              <a:t> Acceso condicional a los recursos empresariales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515151"/>
              </a:clrFrom>
              <a:clrTo>
                <a:srgbClr val="51515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2"/>
          <a:stretch/>
        </p:blipFill>
        <p:spPr>
          <a:xfrm>
            <a:off x="8323916" y="3603244"/>
            <a:ext cx="6676134" cy="208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4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MDM: Más allá…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37817"/>
            <a:ext cx="7293108" cy="4351338"/>
          </a:xfrm>
        </p:spPr>
        <p:txBody>
          <a:bodyPr>
            <a:normAutofit/>
          </a:bodyPr>
          <a:lstStyle/>
          <a:p>
            <a:r>
              <a:rPr lang="es-ES" dirty="0" smtClean="0"/>
              <a:t> Si se necesitan más capacidades que Office 365 MDM: </a:t>
            </a:r>
            <a:r>
              <a:rPr lang="es-ES" b="1" dirty="0" smtClean="0"/>
              <a:t>Microsoft Intune</a:t>
            </a:r>
            <a:endParaRPr lang="es-ES" dirty="0" smtClean="0"/>
          </a:p>
          <a:p>
            <a:pPr lvl="1"/>
            <a:r>
              <a:rPr lang="es-ES" b="1" dirty="0"/>
              <a:t> </a:t>
            </a:r>
            <a:r>
              <a:rPr lang="es-ES" dirty="0" smtClean="0"/>
              <a:t>Usuarios con licencia Intune se gestionarán desde Intune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Usuarios sin licencia Intune se gestionarán por Office 365 MDM</a:t>
            </a:r>
          </a:p>
          <a:p>
            <a:r>
              <a:rPr lang="es-ES" dirty="0" smtClean="0"/>
              <a:t> Microsoft Intune ofrece más capacidades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Provisionar automáticamente recursos empresariales (VPN, </a:t>
            </a:r>
            <a:r>
              <a:rPr lang="es-ES" dirty="0" err="1" smtClean="0"/>
              <a:t>Wifi</a:t>
            </a:r>
            <a:r>
              <a:rPr lang="es-ES" dirty="0" smtClean="0"/>
              <a:t>, certificados…)</a:t>
            </a:r>
          </a:p>
          <a:p>
            <a:pPr lvl="1"/>
            <a:r>
              <a:rPr lang="es-ES" dirty="0"/>
              <a:t> </a:t>
            </a:r>
            <a:r>
              <a:rPr lang="es-ES" dirty="0" smtClean="0"/>
              <a:t>Distribuir y administrar apps</a:t>
            </a:r>
          </a:p>
          <a:p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72C6"/>
              </a:clrFrom>
              <a:clrTo>
                <a:srgbClr val="0072C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7" t="-1426" b="1426"/>
          <a:stretch/>
        </p:blipFill>
        <p:spPr>
          <a:xfrm>
            <a:off x="7276609" y="2063418"/>
            <a:ext cx="4077191" cy="30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0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907041"/>
            <a:ext cx="2437265" cy="24372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Miguel Tabera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SharePoint Lead at </a:t>
            </a:r>
            <a:r>
              <a:rPr lang="en-US" b="1" dirty="0" smtClean="0"/>
              <a:t>Plain Concepts</a:t>
            </a:r>
            <a:endParaRPr lang="es-ES" b="1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</a:t>
            </a:r>
            <a:r>
              <a:rPr lang="en-US" dirty="0"/>
              <a:t>www.</a:t>
            </a:r>
            <a:r>
              <a:rPr lang="en-US" b="1" dirty="0"/>
              <a:t>sinsharepointnohayparaiso</a:t>
            </a:r>
            <a:r>
              <a:rPr lang="en-US" dirty="0"/>
              <a:t>.com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http://blogs.plainconcepts.com/</a:t>
            </a:r>
            <a:r>
              <a:rPr lang="en-US" b="1" dirty="0" smtClean="0"/>
              <a:t>rokyouroffice</a:t>
            </a:r>
            <a:endParaRPr lang="es-ES" b="1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@migueltabera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Microsoft MVP | SharePoint Server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3" y="3620962"/>
            <a:ext cx="2020090" cy="8146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68" y="4696295"/>
            <a:ext cx="2296632" cy="229663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4" y="5696369"/>
            <a:ext cx="2984907" cy="488387"/>
          </a:xfrm>
          <a:prstGeom prst="rect">
            <a:avLst/>
          </a:prstGeom>
        </p:spPr>
      </p:pic>
      <p:pic>
        <p:nvPicPr>
          <p:cNvPr id="13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7" y="4549623"/>
            <a:ext cx="2730886" cy="10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MDM: Habilitar MDM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41" y="1446848"/>
            <a:ext cx="7829005" cy="39172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3902" t="10499" r="8253"/>
          <a:stretch/>
        </p:blipFill>
        <p:spPr>
          <a:xfrm>
            <a:off x="5643155" y="2418067"/>
            <a:ext cx="5930538" cy="42310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3" name="Grupo 12"/>
          <p:cNvGrpSpPr/>
          <p:nvPr/>
        </p:nvGrpSpPr>
        <p:grpSpPr>
          <a:xfrm>
            <a:off x="2029217" y="4075200"/>
            <a:ext cx="3733200" cy="1692000"/>
            <a:chOff x="2029217" y="4075200"/>
            <a:chExt cx="3733200" cy="169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Entrada de lápiz 6"/>
                <p14:cNvContentPartPr/>
                <p14:nvPr/>
              </p14:nvContentPartPr>
              <p14:xfrm>
                <a:off x="2029217" y="4075200"/>
                <a:ext cx="1801080" cy="1151280"/>
              </p14:xfrm>
            </p:contentPart>
          </mc:Choice>
          <mc:Fallback xmlns="">
            <p:pic>
              <p:nvPicPr>
                <p:cNvPr id="7" name="Entrada de lápiz 6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20217" y="4068000"/>
                  <a:ext cx="1820880" cy="11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Entrada de lápiz 9"/>
                <p14:cNvContentPartPr/>
                <p14:nvPr/>
              </p14:nvContentPartPr>
              <p14:xfrm>
                <a:off x="3305057" y="4899600"/>
                <a:ext cx="2453400" cy="867600"/>
              </p14:xfrm>
            </p:contentPart>
          </mc:Choice>
          <mc:Fallback xmlns="">
            <p:pic>
              <p:nvPicPr>
                <p:cNvPr id="10" name="Entrada de lápiz 9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99297" y="4892040"/>
                  <a:ext cx="246672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Entrada de lápiz 10"/>
                <p14:cNvContentPartPr/>
                <p14:nvPr/>
              </p14:nvContentPartPr>
              <p14:xfrm>
                <a:off x="5279657" y="4847040"/>
                <a:ext cx="482760" cy="467280"/>
              </p14:xfrm>
            </p:contentPart>
          </mc:Choice>
          <mc:Fallback xmlns="">
            <p:pic>
              <p:nvPicPr>
                <p:cNvPr id="11" name="Entrada de lápiz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72457" y="4835880"/>
                  <a:ext cx="501480" cy="486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CuadroTexto 11"/>
          <p:cNvSpPr txBox="1"/>
          <p:nvPr/>
        </p:nvSpPr>
        <p:spPr>
          <a:xfrm>
            <a:off x="2769046" y="5747093"/>
            <a:ext cx="1994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rgbClr val="FF0000"/>
                </a:solidFill>
              </a:rPr>
              <a:t>Configurar DNS si</a:t>
            </a:r>
            <a:r>
              <a:rPr lang="es-ES" sz="1400" dirty="0">
                <a:solidFill>
                  <a:srgbClr val="FF0000"/>
                </a:solidFill>
              </a:rPr>
              <a:t> </a:t>
            </a:r>
            <a:r>
              <a:rPr lang="es-ES" sz="1400" dirty="0" smtClean="0">
                <a:solidFill>
                  <a:srgbClr val="FF0000"/>
                </a:solidFill>
              </a:rPr>
              <a:t>tienes dominio propio</a:t>
            </a:r>
          </a:p>
        </p:txBody>
      </p:sp>
    </p:spTree>
    <p:extLst>
      <p:ext uri="{BB962C8B-B14F-4D97-AF65-F5344CB8AC3E}">
        <p14:creationId xmlns:p14="http://schemas.microsoft.com/office/powerpoint/2010/main" val="242255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MDM: Habilitar MDM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533935"/>
            <a:ext cx="8967138" cy="48494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8" name="Rectángulo 37"/>
          <p:cNvSpPr/>
          <p:nvPr/>
        </p:nvSpPr>
        <p:spPr>
          <a:xfrm>
            <a:off x="6775269" y="3257006"/>
            <a:ext cx="1628502" cy="10711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/>
          <p:cNvSpPr/>
          <p:nvPr/>
        </p:nvSpPr>
        <p:spPr>
          <a:xfrm>
            <a:off x="2994404" y="4158343"/>
            <a:ext cx="2187196" cy="2569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9"/>
          <p:cNvSpPr/>
          <p:nvPr/>
        </p:nvSpPr>
        <p:spPr>
          <a:xfrm>
            <a:off x="2325189" y="5048478"/>
            <a:ext cx="4702628" cy="14742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2" name="Conector recto de flecha 41"/>
          <p:cNvCxnSpPr>
            <a:stCxn id="38" idx="3"/>
          </p:cNvCxnSpPr>
          <p:nvPr/>
        </p:nvCxnSpPr>
        <p:spPr>
          <a:xfrm flipV="1">
            <a:off x="8403771" y="3570514"/>
            <a:ext cx="1280160" cy="2220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/>
          <p:cNvCxnSpPr>
            <a:stCxn id="39" idx="3"/>
          </p:cNvCxnSpPr>
          <p:nvPr/>
        </p:nvCxnSpPr>
        <p:spPr>
          <a:xfrm>
            <a:off x="5181600" y="4286795"/>
            <a:ext cx="4432663" cy="4332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/>
          <p:cNvCxnSpPr/>
          <p:nvPr/>
        </p:nvCxnSpPr>
        <p:spPr>
          <a:xfrm>
            <a:off x="7027817" y="5749835"/>
            <a:ext cx="258644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9701347" y="2836706"/>
            <a:ext cx="23861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Carga de certificado APN (Apple </a:t>
            </a:r>
            <a:r>
              <a:rPr lang="es-ES" dirty="0" err="1" smtClean="0">
                <a:solidFill>
                  <a:srgbClr val="FF0000"/>
                </a:solidFill>
              </a:rPr>
              <a:t>Push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Notifications</a:t>
            </a:r>
            <a:r>
              <a:rPr lang="es-ES" dirty="0" smtClean="0">
                <a:solidFill>
                  <a:srgbClr val="FF0000"/>
                </a:solidFill>
              </a:rPr>
              <a:t> Network) para soportar iOS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Definir reglas de acceso y directivas de seguridad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Gestión de dispositivos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69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68" y="1358537"/>
            <a:ext cx="3077891" cy="53644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MDM: Nueva regla de acceso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97631" y="6104706"/>
            <a:ext cx="2898715" cy="6183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675" y="1358537"/>
            <a:ext cx="2601686" cy="311469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Elipse 18"/>
          <p:cNvSpPr/>
          <p:nvPr/>
        </p:nvSpPr>
        <p:spPr>
          <a:xfrm>
            <a:off x="2987644" y="1582607"/>
            <a:ext cx="408702" cy="408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20" name="Elipse 19"/>
          <p:cNvSpPr/>
          <p:nvPr/>
        </p:nvSpPr>
        <p:spPr>
          <a:xfrm>
            <a:off x="6508077" y="1460211"/>
            <a:ext cx="408702" cy="408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s-ES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477" y="1358537"/>
            <a:ext cx="2800156" cy="24046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Elipse 21"/>
          <p:cNvSpPr/>
          <p:nvPr/>
        </p:nvSpPr>
        <p:spPr>
          <a:xfrm>
            <a:off x="10267436" y="1455327"/>
            <a:ext cx="408702" cy="408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23" name="Flecha derecha 22"/>
          <p:cNvSpPr/>
          <p:nvPr/>
        </p:nvSpPr>
        <p:spPr>
          <a:xfrm>
            <a:off x="3831771" y="2751909"/>
            <a:ext cx="296092" cy="696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lecha derecha 23"/>
          <p:cNvSpPr/>
          <p:nvPr/>
        </p:nvSpPr>
        <p:spPr>
          <a:xfrm>
            <a:off x="7393373" y="2751909"/>
            <a:ext cx="296092" cy="696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496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MDM: Acceso Condicional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731119"/>
          </a:xfrm>
        </p:spPr>
        <p:txBody>
          <a:bodyPr>
            <a:normAutofit fontScale="92500" lnSpcReduction="20000"/>
          </a:bodyPr>
          <a:lstStyle/>
          <a:p>
            <a:r>
              <a:rPr lang="es-ES" dirty="0" smtClean="0"/>
              <a:t> </a:t>
            </a:r>
            <a:r>
              <a:rPr lang="es-ES" b="1" dirty="0" smtClean="0"/>
              <a:t>Acceso Condicional</a:t>
            </a:r>
            <a:r>
              <a:rPr lang="es-ES" dirty="0" smtClean="0"/>
              <a:t>: evita que un dispositivo que no cumple las políticas acceda a los recursos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pPr algn="just"/>
            <a:r>
              <a:rPr lang="es-ES" dirty="0"/>
              <a:t> </a:t>
            </a:r>
            <a:r>
              <a:rPr lang="es-ES" b="1" dirty="0" smtClean="0"/>
              <a:t>Bloquear acceso</a:t>
            </a:r>
            <a:r>
              <a:rPr lang="es-ES" dirty="0" smtClean="0"/>
              <a:t>: si ninguna de las reglas de acceso están configuradas en el dispositivo (o el dispositivo las rechaza) se bloquea el acceso a correo, SharePoint y OneDrive para la Empresa.</a:t>
            </a:r>
          </a:p>
          <a:p>
            <a:pPr algn="just"/>
            <a:r>
              <a:rPr lang="es-ES" dirty="0" smtClean="0"/>
              <a:t> </a:t>
            </a:r>
            <a:r>
              <a:rPr lang="es-ES" b="1" dirty="0" smtClean="0"/>
              <a:t>Permitir acceso</a:t>
            </a:r>
            <a:r>
              <a:rPr lang="es-ES" dirty="0" smtClean="0"/>
              <a:t>: se permitirá acceso, pero se registrará en el centro de cumplimiento (</a:t>
            </a:r>
            <a:r>
              <a:rPr lang="es-ES" dirty="0" err="1" smtClean="0"/>
              <a:t>Compliance</a:t>
            </a:r>
            <a:r>
              <a:rPr lang="es-ES" dirty="0" smtClean="0"/>
              <a:t> Center).</a:t>
            </a:r>
          </a:p>
          <a:p>
            <a:pPr algn="just"/>
            <a:endParaRPr lang="es-ES" dirty="0" smtClean="0"/>
          </a:p>
          <a:p>
            <a:pPr algn="just"/>
            <a:r>
              <a:rPr lang="es-ES" dirty="0"/>
              <a:t> </a:t>
            </a:r>
            <a:r>
              <a:rPr lang="es-ES" dirty="0" smtClean="0"/>
              <a:t>Grandes utilidades: detener la recepción de correos a dispositivos no registrados, o con </a:t>
            </a:r>
            <a:r>
              <a:rPr lang="es-ES" dirty="0" err="1" smtClean="0"/>
              <a:t>jailbroken</a:t>
            </a:r>
            <a:r>
              <a:rPr lang="es-ES" dirty="0"/>
              <a:t>,</a:t>
            </a:r>
            <a:r>
              <a:rPr lang="es-ES" dirty="0" smtClean="0"/>
              <a:t> </a:t>
            </a:r>
            <a:r>
              <a:rPr lang="es-ES" dirty="0" err="1" smtClean="0"/>
              <a:t>rooted</a:t>
            </a:r>
            <a:r>
              <a:rPr lang="es-ES" dirty="0" smtClean="0"/>
              <a:t>, o a dispositivos no encriptados…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88312"/>
          <a:stretch/>
        </p:blipFill>
        <p:spPr>
          <a:xfrm>
            <a:off x="345525" y="2608761"/>
            <a:ext cx="4523390" cy="9214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7418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MDM: Acceso Condicional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731119"/>
          </a:xfrm>
        </p:spPr>
        <p:txBody>
          <a:bodyPr>
            <a:normAutofit/>
          </a:bodyPr>
          <a:lstStyle/>
          <a:p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6" name="Picture 2" descr="http://i1.wp.com/simon-may.com/wp-content/uploads/2015/04/041515_0047_Office365Mo3.png?zoom=3&amp;w=10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903" y="1503405"/>
            <a:ext cx="4964634" cy="512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0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MDM: más información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 </a:t>
            </a:r>
            <a:r>
              <a:rPr lang="es-ES" dirty="0"/>
              <a:t>Vídeo </a:t>
            </a:r>
            <a:r>
              <a:rPr lang="es-ES" dirty="0" smtClean="0"/>
              <a:t>oficial:</a:t>
            </a:r>
          </a:p>
          <a:p>
            <a:pPr lvl="1"/>
            <a:r>
              <a:rPr lang="es-ES" dirty="0" smtClean="0">
                <a:hlinkClick r:id="rId2"/>
              </a:rPr>
              <a:t>http</a:t>
            </a:r>
            <a:r>
              <a:rPr lang="es-ES" dirty="0">
                <a:hlinkClick r:id="rId2"/>
              </a:rPr>
              <a:t>://blogs.office.com/2015/03/30/announcing-general-availability-of-built-in-mobile-device-management-for-office-365</a:t>
            </a:r>
            <a:r>
              <a:rPr lang="es-ES" dirty="0" smtClean="0">
                <a:hlinkClick r:id="rId2"/>
              </a:rPr>
              <a:t>/</a:t>
            </a:r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Microsoft TechNet:</a:t>
            </a:r>
          </a:p>
          <a:p>
            <a:pPr lvl="1"/>
            <a:r>
              <a:rPr lang="es-ES" dirty="0">
                <a:hlinkClick r:id="rId3"/>
              </a:rPr>
              <a:t>https://</a:t>
            </a:r>
            <a:r>
              <a:rPr lang="es-ES" dirty="0" smtClean="0">
                <a:hlinkClick r:id="rId3"/>
              </a:rPr>
              <a:t>technet.microsoft.com/es-es/library/ms.o365.cc.devicepolicysupporteddevice.aspx</a:t>
            </a:r>
            <a:r>
              <a:rPr lang="es-ES" dirty="0" smtClean="0"/>
              <a:t> </a:t>
            </a:r>
          </a:p>
          <a:p>
            <a:r>
              <a:rPr lang="es-ES" dirty="0"/>
              <a:t> </a:t>
            </a:r>
            <a:r>
              <a:rPr lang="es-ES" dirty="0" smtClean="0"/>
              <a:t>Post de </a:t>
            </a:r>
            <a:r>
              <a:rPr lang="es-ES" dirty="0" err="1" smtClean="0"/>
              <a:t>Simon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:</a:t>
            </a:r>
          </a:p>
          <a:p>
            <a:pPr lvl="1"/>
            <a:r>
              <a:rPr lang="es-ES" dirty="0">
                <a:hlinkClick r:id="rId4"/>
              </a:rPr>
              <a:t>http://simon-may.com/enable-office-365-built-in-mdm-mobile-device-management</a:t>
            </a:r>
            <a:r>
              <a:rPr lang="es-ES" dirty="0" smtClean="0">
                <a:hlinkClick r:id="rId4"/>
              </a:rPr>
              <a:t>/</a:t>
            </a:r>
            <a:r>
              <a:rPr lang="es-ES" dirty="0" smtClean="0"/>
              <a:t> </a:t>
            </a:r>
          </a:p>
          <a:p>
            <a:r>
              <a:rPr lang="es-ES" dirty="0"/>
              <a:t> </a:t>
            </a:r>
            <a:r>
              <a:rPr lang="es-ES" dirty="0" smtClean="0"/>
              <a:t>Microsoft Intune:</a:t>
            </a:r>
          </a:p>
          <a:p>
            <a:pPr lvl="1"/>
            <a:r>
              <a:rPr lang="es-ES" dirty="0">
                <a:hlinkClick r:id="rId5"/>
              </a:rPr>
              <a:t>http://www.microsoft.com/es-es/server-cloud/products/microsoft-intune</a:t>
            </a:r>
            <a:r>
              <a:rPr lang="es-ES" dirty="0" smtClean="0">
                <a:hlinkClick r:id="rId5"/>
              </a:rPr>
              <a:t>/</a:t>
            </a:r>
            <a:r>
              <a:rPr lang="es-ES" dirty="0" smtClean="0"/>
              <a:t>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30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Desarrollo</a:t>
            </a:r>
            <a:endParaRPr lang="es-ES" dirty="0"/>
          </a:p>
        </p:txBody>
      </p:sp>
      <p:pic>
        <p:nvPicPr>
          <p:cNvPr id="7" name="Marcador de posición de imagen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8" r="166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721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Tipo de Aplicaciones</a:t>
            </a:r>
          </a:p>
        </p:txBody>
      </p:sp>
    </p:spTree>
    <p:extLst>
      <p:ext uri="{BB962C8B-B14F-4D97-AF65-F5344CB8AC3E}">
        <p14:creationId xmlns:p14="http://schemas.microsoft.com/office/powerpoint/2010/main" val="265584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Tipo de Aplicaciones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76798" y="1825625"/>
            <a:ext cx="40700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Aplicaciones Nativas</a:t>
            </a: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Aplicaciones Híbridas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Aplicaciones Universales</a:t>
            </a:r>
          </a:p>
        </p:txBody>
      </p:sp>
      <p:pic>
        <p:nvPicPr>
          <p:cNvPr id="10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953" y="3883605"/>
            <a:ext cx="3879533" cy="129809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26" y="814538"/>
            <a:ext cx="2152075" cy="184115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266" y="3350758"/>
            <a:ext cx="1860182" cy="269648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358" y="3145865"/>
            <a:ext cx="2057687" cy="2200582"/>
          </a:xfrm>
          <a:prstGeom prst="rect">
            <a:avLst/>
          </a:prstGeom>
        </p:spPr>
      </p:pic>
      <p:sp>
        <p:nvSpPr>
          <p:cNvPr id="18" name="Flecha izquierda 17"/>
          <p:cNvSpPr/>
          <p:nvPr/>
        </p:nvSpPr>
        <p:spPr>
          <a:xfrm>
            <a:off x="5814220" y="4165600"/>
            <a:ext cx="713580" cy="533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 arriba 18"/>
          <p:cNvSpPr/>
          <p:nvPr/>
        </p:nvSpPr>
        <p:spPr>
          <a:xfrm>
            <a:off x="7289649" y="2689715"/>
            <a:ext cx="509831" cy="4180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 derecha 19"/>
          <p:cNvSpPr/>
          <p:nvPr/>
        </p:nvSpPr>
        <p:spPr>
          <a:xfrm>
            <a:off x="8642915" y="4165600"/>
            <a:ext cx="653486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7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Segoe UI Light" charset="0"/>
                <a:cs typeface="Segoe UI Light" charset="0"/>
              </a:rPr>
              <a:t>Aplicaciones Nativas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840484"/>
            <a:ext cx="4292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28600" lvl="1"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Multiplataforma</a:t>
            </a:r>
            <a:endParaRPr lang="es-E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85000"/>
                </a:schemeClr>
              </a:buClr>
              <a:buSzPct val="90000"/>
              <a:buNone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Aplicación que es capaz de compartir interfaz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capa de datos  entre todas las plataformas</a:t>
            </a:r>
          </a:p>
          <a:p>
            <a:pPr>
              <a:lnSpc>
                <a:spcPct val="100000"/>
              </a:lnSpc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C#</a:t>
            </a:r>
          </a:p>
          <a:p>
            <a:pPr>
              <a:lnSpc>
                <a:spcPct val="100000"/>
              </a:lnSpc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Titanium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- JavaScript</a:t>
            </a:r>
          </a:p>
          <a:p>
            <a:pPr>
              <a:lnSpc>
                <a:spcPct val="100000"/>
              </a:lnSpc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NativeScript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- JavaScript</a:t>
            </a:r>
          </a:p>
        </p:txBody>
      </p:sp>
      <p:sp>
        <p:nvSpPr>
          <p:cNvPr id="6" name="Marcador de contenido 4"/>
          <p:cNvSpPr>
            <a:spLocks noGrp="1"/>
          </p:cNvSpPr>
          <p:nvPr>
            <p:ph idx="4294967295"/>
          </p:nvPr>
        </p:nvSpPr>
        <p:spPr>
          <a:xfrm>
            <a:off x="5433569" y="1834642"/>
            <a:ext cx="4292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lvl="1"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Plataforma única</a:t>
            </a:r>
          </a:p>
          <a:p>
            <a:pPr marL="0" indent="0">
              <a:buNone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Cada plataforma tiene una aplicación propia y no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hay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compartición</a:t>
            </a:r>
          </a:p>
          <a:p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Android - Java</a:t>
            </a: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iOS </a:t>
            </a:r>
            <a:r>
              <a:rPr lang="es-E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s-E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Swift</a:t>
            </a: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Windows </a:t>
            </a:r>
            <a:r>
              <a:rPr lang="es-ES" sz="2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Phone</a:t>
            </a:r>
            <a:r>
              <a:rPr lang="es-E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C#</a:t>
            </a:r>
          </a:p>
        </p:txBody>
      </p:sp>
      <p:pic>
        <p:nvPicPr>
          <p:cNvPr id="10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6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Movilidad en Office 365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19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Segoe UI Light" charset="0"/>
                <a:cs typeface="Segoe UI Light" charset="0"/>
              </a:rPr>
              <a:t>Aplicaciones Nativas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862201"/>
            <a:ext cx="4292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1" indent="0"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None/>
            </a:pPr>
            <a:r>
              <a:rPr lang="es-E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Multiplataforma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Forms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360" y="761199"/>
            <a:ext cx="4739197" cy="25706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3269" y="3727909"/>
            <a:ext cx="4523377" cy="222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2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Segoe UI Light" charset="0"/>
                <a:cs typeface="Segoe UI Light" charset="0"/>
              </a:rPr>
              <a:t>Aplicaciones Nativas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838201" y="1825625"/>
            <a:ext cx="4292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s-ES" sz="2800" dirty="0"/>
              <a:t>Ejemplo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881" y="2681296"/>
            <a:ext cx="5643847" cy="1573712"/>
          </a:xfrm>
          <a:prstGeom prst="rect">
            <a:avLst/>
          </a:prstGeom>
        </p:spPr>
      </p:pic>
      <p:pic>
        <p:nvPicPr>
          <p:cNvPr id="10" name="Marcador de contenido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984" y="2487598"/>
            <a:ext cx="5035296" cy="3905425"/>
          </a:xfrm>
          <a:prstGeom prst="rect">
            <a:avLst/>
          </a:prstGeom>
        </p:spPr>
      </p:pic>
      <p:sp>
        <p:nvSpPr>
          <p:cNvPr id="13" name="Marcador de contenido 4"/>
          <p:cNvSpPr>
            <a:spLocks/>
          </p:cNvSpPr>
          <p:nvPr/>
        </p:nvSpPr>
        <p:spPr>
          <a:xfrm>
            <a:off x="6478013" y="1968499"/>
            <a:ext cx="4292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lvl="1" indent="0"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None/>
            </a:pPr>
            <a:r>
              <a:rPr lang="es-E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Herramientas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009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06092" y="149224"/>
            <a:ext cx="11079159" cy="1325563"/>
          </a:xfrm>
        </p:spPr>
        <p:txBody>
          <a:bodyPr/>
          <a:lstStyle/>
          <a:p>
            <a:r>
              <a:rPr lang="es-ES" dirty="0" smtClean="0">
                <a:latin typeface="Segoe UI Light" charset="0"/>
                <a:cs typeface="Segoe UI Light" charset="0"/>
              </a:rPr>
              <a:t>Aplicaciones Híbridas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69774" y="1474787"/>
            <a:ext cx="4292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/>
              <a:t> 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Aplicación Web que la encapsulamos en una aplicación móvil.</a:t>
            </a:r>
          </a:p>
          <a:p>
            <a:pPr>
              <a:lnSpc>
                <a:spcPct val="100000"/>
              </a:lnSpc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Emular la capa visual de cada dispositivo a través de un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WebView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y nos permiten acceder a la mayoría de funcionalidades del dispositivo en el que estamos corriendo la aplicación.</a:t>
            </a:r>
          </a:p>
        </p:txBody>
      </p:sp>
      <p:pic>
        <p:nvPicPr>
          <p:cNvPr id="10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9731" y="1474787"/>
            <a:ext cx="5962650" cy="1724025"/>
          </a:xfrm>
          <a:prstGeom prst="rect">
            <a:avLst/>
          </a:prstGeom>
        </p:spPr>
      </p:pic>
      <p:pic>
        <p:nvPicPr>
          <p:cNvPr id="13" name="image22.png"/>
          <p:cNvPicPr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336540" y="3324075"/>
            <a:ext cx="4010660" cy="28528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7269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Segoe UI Light" charset="0"/>
                <a:cs typeface="Segoe UI Light" charset="0"/>
              </a:rPr>
              <a:t>Aplicaciones Híbridas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1055642" y="1756029"/>
            <a:ext cx="4292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Ejemplo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095" y="2567782"/>
            <a:ext cx="6058919" cy="1699418"/>
          </a:xfrm>
          <a:prstGeom prst="rect">
            <a:avLst/>
          </a:prstGeom>
        </p:spPr>
      </p:pic>
      <p:pic>
        <p:nvPicPr>
          <p:cNvPr id="10" name="Marcador de contenido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66" y="2567782"/>
            <a:ext cx="5725246" cy="3293763"/>
          </a:xfrm>
          <a:prstGeom prst="rect">
            <a:avLst/>
          </a:prstGeom>
        </p:spPr>
      </p:pic>
      <p:sp>
        <p:nvSpPr>
          <p:cNvPr id="14" name="Marcador de contenido 4"/>
          <p:cNvSpPr>
            <a:spLocks/>
          </p:cNvSpPr>
          <p:nvPr/>
        </p:nvSpPr>
        <p:spPr>
          <a:xfrm>
            <a:off x="6992651" y="1690688"/>
            <a:ext cx="4292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Herramientas</a:t>
            </a:r>
            <a:endParaRPr lang="es-E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05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Segoe UI Light" charset="0"/>
                <a:cs typeface="Segoe UI Light" charset="0"/>
              </a:rPr>
              <a:t>Aplicaciones Universales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690688"/>
            <a:ext cx="4292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Aplicaciones creadas para Windows  y Windows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Phone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 que comparten código, controles, estilos y otros componentes entre dos proyectos  </a:t>
            </a:r>
          </a:p>
        </p:txBody>
      </p:sp>
      <p:pic>
        <p:nvPicPr>
          <p:cNvPr id="10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7692" y="1690688"/>
            <a:ext cx="4436252" cy="25029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767" y="1690688"/>
            <a:ext cx="2531399" cy="37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8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/>
              <a:t>Aplicaciones Universales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838201" y="1825625"/>
            <a:ext cx="508461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Ejemplo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819" y="2613746"/>
            <a:ext cx="5983205" cy="1584918"/>
          </a:xfrm>
          <a:prstGeom prst="rect">
            <a:avLst/>
          </a:prstGeom>
        </p:spPr>
      </p:pic>
      <p:pic>
        <p:nvPicPr>
          <p:cNvPr id="6" name="Marcador de contenido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88" y="2460159"/>
            <a:ext cx="5572454" cy="4038681"/>
          </a:xfrm>
          <a:prstGeom prst="rect">
            <a:avLst/>
          </a:prstGeom>
        </p:spPr>
      </p:pic>
      <p:sp>
        <p:nvSpPr>
          <p:cNvPr id="9" name="Marcador de contenido 4"/>
          <p:cNvSpPr>
            <a:spLocks/>
          </p:cNvSpPr>
          <p:nvPr/>
        </p:nvSpPr>
        <p:spPr>
          <a:xfrm>
            <a:off x="6319713" y="1825625"/>
            <a:ext cx="508461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Herramientas</a:t>
            </a:r>
            <a:endParaRPr lang="es-E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87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Tipo de Aplicaciones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85581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Resumen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80" y="2511231"/>
            <a:ext cx="11923918" cy="3348655"/>
          </a:xfrm>
          <a:prstGeom prst="rect">
            <a:avLst/>
          </a:prstGeom>
        </p:spPr>
      </p:pic>
      <p:pic>
        <p:nvPicPr>
          <p:cNvPr id="6" name="Marcador de contenido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6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Datos Office365</a:t>
            </a:r>
          </a:p>
        </p:txBody>
      </p:sp>
    </p:spTree>
    <p:extLst>
      <p:ext uri="{BB962C8B-B14F-4D97-AF65-F5344CB8AC3E}">
        <p14:creationId xmlns:p14="http://schemas.microsoft.com/office/powerpoint/2010/main" val="183884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Datos Office365</a:t>
            </a:r>
            <a:endParaRPr lang="es-ES" dirty="0"/>
          </a:p>
        </p:txBody>
      </p:sp>
      <p:sp>
        <p:nvSpPr>
          <p:cNvPr id="10" name="Marcador de contenido 4"/>
          <p:cNvSpPr>
            <a:spLocks noGrp="1"/>
          </p:cNvSpPr>
          <p:nvPr>
            <p:ph idx="4294967295"/>
          </p:nvPr>
        </p:nvSpPr>
        <p:spPr>
          <a:xfrm>
            <a:off x="6287840" y="1846834"/>
            <a:ext cx="568334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API 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Rest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Multiplataforma</a:t>
            </a: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SDK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Android – Eclipse / Android Estudio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iOS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XCode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WP8 – Visual Studio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2" name="Flecha derecha 1"/>
          <p:cNvSpPr/>
          <p:nvPr/>
        </p:nvSpPr>
        <p:spPr>
          <a:xfrm>
            <a:off x="5154132" y="1854201"/>
            <a:ext cx="1133708" cy="498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 derecha 10"/>
          <p:cNvSpPr/>
          <p:nvPr/>
        </p:nvSpPr>
        <p:spPr>
          <a:xfrm>
            <a:off x="5154132" y="3231386"/>
            <a:ext cx="1133708" cy="498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sp>
        <p:nvSpPr>
          <p:cNvPr id="9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846834"/>
            <a:ext cx="5683344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API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Acceso a la información de Office365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Correos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Calendarios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Grupos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Archivos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Sitios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Acceso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desde cualquier plataforma</a:t>
            </a: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Single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Sign-on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67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Datos Office365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846407"/>
            <a:ext cx="426405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Api</a:t>
            </a: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Diferentes puntos de Acceso</a:t>
            </a: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Necesario Discovery para encontrar los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endpoints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Gestionar los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tokens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para cada servicio diferente</a:t>
            </a:r>
            <a:endParaRPr lang="es-ES" dirty="0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658" y="607226"/>
            <a:ext cx="5072060" cy="53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4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Introducción: Office 365 y sus servicios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992420">
            <a:off x="2886250" y="1837019"/>
            <a:ext cx="1355153" cy="14299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2934">
            <a:off x="878836" y="3990835"/>
            <a:ext cx="1115938" cy="10731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9332" y="5134015"/>
            <a:ext cx="1047579" cy="94394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" r="64913" b="30369"/>
          <a:stretch/>
        </p:blipFill>
        <p:spPr>
          <a:xfrm>
            <a:off x="5140070" y="2291453"/>
            <a:ext cx="2013793" cy="2155491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3755289" y="5605986"/>
            <a:ext cx="733424" cy="744622"/>
            <a:chOff x="4581525" y="-1039583"/>
            <a:chExt cx="4652541" cy="4723574"/>
          </a:xfrm>
        </p:grpSpPr>
        <p:sp>
          <p:nvSpPr>
            <p:cNvPr id="9" name="Forma libre 8"/>
            <p:cNvSpPr/>
            <p:nvPr/>
          </p:nvSpPr>
          <p:spPr bwMode="black">
            <a:xfrm>
              <a:off x="5343525" y="-371475"/>
              <a:ext cx="3248025" cy="3313387"/>
            </a:xfrm>
            <a:custGeom>
              <a:avLst/>
              <a:gdLst>
                <a:gd name="connsiteX0" fmla="*/ 0 w 3248025"/>
                <a:gd name="connsiteY0" fmla="*/ 533400 h 3313387"/>
                <a:gd name="connsiteX1" fmla="*/ 47625 w 3248025"/>
                <a:gd name="connsiteY1" fmla="*/ 1276350 h 3313387"/>
                <a:gd name="connsiteX2" fmla="*/ 66675 w 3248025"/>
                <a:gd name="connsiteY2" fmla="*/ 1333500 h 3313387"/>
                <a:gd name="connsiteX3" fmla="*/ 57150 w 3248025"/>
                <a:gd name="connsiteY3" fmla="*/ 1514475 h 3313387"/>
                <a:gd name="connsiteX4" fmla="*/ 38100 w 3248025"/>
                <a:gd name="connsiteY4" fmla="*/ 1600200 h 3313387"/>
                <a:gd name="connsiteX5" fmla="*/ 47625 w 3248025"/>
                <a:gd name="connsiteY5" fmla="*/ 1895475 h 3313387"/>
                <a:gd name="connsiteX6" fmla="*/ 66675 w 3248025"/>
                <a:gd name="connsiteY6" fmla="*/ 1962150 h 3313387"/>
                <a:gd name="connsiteX7" fmla="*/ 95250 w 3248025"/>
                <a:gd name="connsiteY7" fmla="*/ 2076450 h 3313387"/>
                <a:gd name="connsiteX8" fmla="*/ 114300 w 3248025"/>
                <a:gd name="connsiteY8" fmla="*/ 2105025 h 3313387"/>
                <a:gd name="connsiteX9" fmla="*/ 123825 w 3248025"/>
                <a:gd name="connsiteY9" fmla="*/ 2133600 h 3313387"/>
                <a:gd name="connsiteX10" fmla="*/ 142875 w 3248025"/>
                <a:gd name="connsiteY10" fmla="*/ 2200275 h 3313387"/>
                <a:gd name="connsiteX11" fmla="*/ 161925 w 3248025"/>
                <a:gd name="connsiteY11" fmla="*/ 2228850 h 3313387"/>
                <a:gd name="connsiteX12" fmla="*/ 171450 w 3248025"/>
                <a:gd name="connsiteY12" fmla="*/ 2257425 h 3313387"/>
                <a:gd name="connsiteX13" fmla="*/ 190500 w 3248025"/>
                <a:gd name="connsiteY13" fmla="*/ 2295525 h 3313387"/>
                <a:gd name="connsiteX14" fmla="*/ 209550 w 3248025"/>
                <a:gd name="connsiteY14" fmla="*/ 2390775 h 3313387"/>
                <a:gd name="connsiteX15" fmla="*/ 228600 w 3248025"/>
                <a:gd name="connsiteY15" fmla="*/ 2419350 h 3313387"/>
                <a:gd name="connsiteX16" fmla="*/ 238125 w 3248025"/>
                <a:gd name="connsiteY16" fmla="*/ 2447925 h 3313387"/>
                <a:gd name="connsiteX17" fmla="*/ 257175 w 3248025"/>
                <a:gd name="connsiteY17" fmla="*/ 2476500 h 3313387"/>
                <a:gd name="connsiteX18" fmla="*/ 276225 w 3248025"/>
                <a:gd name="connsiteY18" fmla="*/ 2533650 h 3313387"/>
                <a:gd name="connsiteX19" fmla="*/ 285750 w 3248025"/>
                <a:gd name="connsiteY19" fmla="*/ 2562225 h 3313387"/>
                <a:gd name="connsiteX20" fmla="*/ 295275 w 3248025"/>
                <a:gd name="connsiteY20" fmla="*/ 2590800 h 3313387"/>
                <a:gd name="connsiteX21" fmla="*/ 314325 w 3248025"/>
                <a:gd name="connsiteY21" fmla="*/ 2619375 h 3313387"/>
                <a:gd name="connsiteX22" fmla="*/ 323850 w 3248025"/>
                <a:gd name="connsiteY22" fmla="*/ 2647950 h 3313387"/>
                <a:gd name="connsiteX23" fmla="*/ 361950 w 3248025"/>
                <a:gd name="connsiteY23" fmla="*/ 2705100 h 3313387"/>
                <a:gd name="connsiteX24" fmla="*/ 381000 w 3248025"/>
                <a:gd name="connsiteY24" fmla="*/ 2733675 h 3313387"/>
                <a:gd name="connsiteX25" fmla="*/ 409575 w 3248025"/>
                <a:gd name="connsiteY25" fmla="*/ 2752725 h 3313387"/>
                <a:gd name="connsiteX26" fmla="*/ 485775 w 3248025"/>
                <a:gd name="connsiteY26" fmla="*/ 2819400 h 3313387"/>
                <a:gd name="connsiteX27" fmla="*/ 542925 w 3248025"/>
                <a:gd name="connsiteY27" fmla="*/ 2867025 h 3313387"/>
                <a:gd name="connsiteX28" fmla="*/ 571500 w 3248025"/>
                <a:gd name="connsiteY28" fmla="*/ 2876550 h 3313387"/>
                <a:gd name="connsiteX29" fmla="*/ 619125 w 3248025"/>
                <a:gd name="connsiteY29" fmla="*/ 2924175 h 3313387"/>
                <a:gd name="connsiteX30" fmla="*/ 676275 w 3248025"/>
                <a:gd name="connsiteY30" fmla="*/ 2971800 h 3313387"/>
                <a:gd name="connsiteX31" fmla="*/ 714375 w 3248025"/>
                <a:gd name="connsiteY31" fmla="*/ 2990850 h 3313387"/>
                <a:gd name="connsiteX32" fmla="*/ 771525 w 3248025"/>
                <a:gd name="connsiteY32" fmla="*/ 3028950 h 3313387"/>
                <a:gd name="connsiteX33" fmla="*/ 800100 w 3248025"/>
                <a:gd name="connsiteY33" fmla="*/ 3048000 h 3313387"/>
                <a:gd name="connsiteX34" fmla="*/ 1057275 w 3248025"/>
                <a:gd name="connsiteY34" fmla="*/ 3057525 h 3313387"/>
                <a:gd name="connsiteX35" fmla="*/ 1152525 w 3248025"/>
                <a:gd name="connsiteY35" fmla="*/ 3086100 h 3313387"/>
                <a:gd name="connsiteX36" fmla="*/ 1266825 w 3248025"/>
                <a:gd name="connsiteY36" fmla="*/ 3143250 h 3313387"/>
                <a:gd name="connsiteX37" fmla="*/ 1409700 w 3248025"/>
                <a:gd name="connsiteY37" fmla="*/ 3162300 h 3313387"/>
                <a:gd name="connsiteX38" fmla="*/ 1447800 w 3248025"/>
                <a:gd name="connsiteY38" fmla="*/ 3171825 h 3313387"/>
                <a:gd name="connsiteX39" fmla="*/ 1790700 w 3248025"/>
                <a:gd name="connsiteY39" fmla="*/ 3190875 h 3313387"/>
                <a:gd name="connsiteX40" fmla="*/ 1866900 w 3248025"/>
                <a:gd name="connsiteY40" fmla="*/ 3209925 h 3313387"/>
                <a:gd name="connsiteX41" fmla="*/ 1905000 w 3248025"/>
                <a:gd name="connsiteY41" fmla="*/ 3228975 h 3313387"/>
                <a:gd name="connsiteX42" fmla="*/ 1933575 w 3248025"/>
                <a:gd name="connsiteY42" fmla="*/ 3238500 h 3313387"/>
                <a:gd name="connsiteX43" fmla="*/ 1971675 w 3248025"/>
                <a:gd name="connsiteY43" fmla="*/ 3257550 h 3313387"/>
                <a:gd name="connsiteX44" fmla="*/ 2000250 w 3248025"/>
                <a:gd name="connsiteY44" fmla="*/ 3267075 h 3313387"/>
                <a:gd name="connsiteX45" fmla="*/ 2066925 w 3248025"/>
                <a:gd name="connsiteY45" fmla="*/ 3295650 h 3313387"/>
                <a:gd name="connsiteX46" fmla="*/ 2781300 w 3248025"/>
                <a:gd name="connsiteY46" fmla="*/ 3267075 h 3313387"/>
                <a:gd name="connsiteX47" fmla="*/ 2828925 w 3248025"/>
                <a:gd name="connsiteY47" fmla="*/ 3248025 h 3313387"/>
                <a:gd name="connsiteX48" fmla="*/ 2895600 w 3248025"/>
                <a:gd name="connsiteY48" fmla="*/ 3181350 h 3313387"/>
                <a:gd name="connsiteX49" fmla="*/ 2924175 w 3248025"/>
                <a:gd name="connsiteY49" fmla="*/ 3152775 h 3313387"/>
                <a:gd name="connsiteX50" fmla="*/ 2990850 w 3248025"/>
                <a:gd name="connsiteY50" fmla="*/ 3067050 h 3313387"/>
                <a:gd name="connsiteX51" fmla="*/ 3019425 w 3248025"/>
                <a:gd name="connsiteY51" fmla="*/ 3048000 h 3313387"/>
                <a:gd name="connsiteX52" fmla="*/ 3038475 w 3248025"/>
                <a:gd name="connsiteY52" fmla="*/ 3009900 h 3313387"/>
                <a:gd name="connsiteX53" fmla="*/ 3086100 w 3248025"/>
                <a:gd name="connsiteY53" fmla="*/ 2943225 h 3313387"/>
                <a:gd name="connsiteX54" fmla="*/ 3095625 w 3248025"/>
                <a:gd name="connsiteY54" fmla="*/ 2905125 h 3313387"/>
                <a:gd name="connsiteX55" fmla="*/ 3133725 w 3248025"/>
                <a:gd name="connsiteY55" fmla="*/ 2828925 h 3313387"/>
                <a:gd name="connsiteX56" fmla="*/ 3143250 w 3248025"/>
                <a:gd name="connsiteY56" fmla="*/ 2800350 h 3313387"/>
                <a:gd name="connsiteX57" fmla="*/ 3171825 w 3248025"/>
                <a:gd name="connsiteY57" fmla="*/ 2771775 h 3313387"/>
                <a:gd name="connsiteX58" fmla="*/ 3190875 w 3248025"/>
                <a:gd name="connsiteY58" fmla="*/ 2695575 h 3313387"/>
                <a:gd name="connsiteX59" fmla="*/ 3228975 w 3248025"/>
                <a:gd name="connsiteY59" fmla="*/ 2628900 h 3313387"/>
                <a:gd name="connsiteX60" fmla="*/ 3248025 w 3248025"/>
                <a:gd name="connsiteY60" fmla="*/ 2514600 h 3313387"/>
                <a:gd name="connsiteX61" fmla="*/ 3238500 w 3248025"/>
                <a:gd name="connsiteY61" fmla="*/ 2133600 h 3313387"/>
                <a:gd name="connsiteX62" fmla="*/ 3209925 w 3248025"/>
                <a:gd name="connsiteY62" fmla="*/ 2038350 h 3313387"/>
                <a:gd name="connsiteX63" fmla="*/ 3171825 w 3248025"/>
                <a:gd name="connsiteY63" fmla="*/ 1914525 h 3313387"/>
                <a:gd name="connsiteX64" fmla="*/ 3162300 w 3248025"/>
                <a:gd name="connsiteY64" fmla="*/ 1600200 h 3313387"/>
                <a:gd name="connsiteX65" fmla="*/ 3143250 w 3248025"/>
                <a:gd name="connsiteY65" fmla="*/ 1524000 h 3313387"/>
                <a:gd name="connsiteX66" fmla="*/ 3133725 w 3248025"/>
                <a:gd name="connsiteY66" fmla="*/ 1476375 h 3313387"/>
                <a:gd name="connsiteX67" fmla="*/ 3105150 w 3248025"/>
                <a:gd name="connsiteY67" fmla="*/ 1409700 h 3313387"/>
                <a:gd name="connsiteX68" fmla="*/ 3095625 w 3248025"/>
                <a:gd name="connsiteY68" fmla="*/ 1371600 h 3313387"/>
                <a:gd name="connsiteX69" fmla="*/ 3086100 w 3248025"/>
                <a:gd name="connsiteY69" fmla="*/ 1314450 h 3313387"/>
                <a:gd name="connsiteX70" fmla="*/ 3067050 w 3248025"/>
                <a:gd name="connsiteY70" fmla="*/ 1276350 h 3313387"/>
                <a:gd name="connsiteX71" fmla="*/ 3038475 w 3248025"/>
                <a:gd name="connsiteY71" fmla="*/ 1171575 h 3313387"/>
                <a:gd name="connsiteX72" fmla="*/ 3028950 w 3248025"/>
                <a:gd name="connsiteY72" fmla="*/ 1133475 h 3313387"/>
                <a:gd name="connsiteX73" fmla="*/ 3009900 w 3248025"/>
                <a:gd name="connsiteY73" fmla="*/ 1104900 h 3313387"/>
                <a:gd name="connsiteX74" fmla="*/ 2981325 w 3248025"/>
                <a:gd name="connsiteY74" fmla="*/ 1047750 h 3313387"/>
                <a:gd name="connsiteX75" fmla="*/ 2962275 w 3248025"/>
                <a:gd name="connsiteY75" fmla="*/ 971550 h 3313387"/>
                <a:gd name="connsiteX76" fmla="*/ 2952750 w 3248025"/>
                <a:gd name="connsiteY76" fmla="*/ 933450 h 3313387"/>
                <a:gd name="connsiteX77" fmla="*/ 2933700 w 3248025"/>
                <a:gd name="connsiteY77" fmla="*/ 895350 h 3313387"/>
                <a:gd name="connsiteX78" fmla="*/ 2914650 w 3248025"/>
                <a:gd name="connsiteY78" fmla="*/ 847725 h 3313387"/>
                <a:gd name="connsiteX79" fmla="*/ 2876550 w 3248025"/>
                <a:gd name="connsiteY79" fmla="*/ 781050 h 3313387"/>
                <a:gd name="connsiteX80" fmla="*/ 2857500 w 3248025"/>
                <a:gd name="connsiteY80" fmla="*/ 752475 h 3313387"/>
                <a:gd name="connsiteX81" fmla="*/ 2828925 w 3248025"/>
                <a:gd name="connsiteY81" fmla="*/ 742950 h 3313387"/>
                <a:gd name="connsiteX82" fmla="*/ 2762250 w 3248025"/>
                <a:gd name="connsiteY82" fmla="*/ 685800 h 3313387"/>
                <a:gd name="connsiteX83" fmla="*/ 2705100 w 3248025"/>
                <a:gd name="connsiteY83" fmla="*/ 647700 h 3313387"/>
                <a:gd name="connsiteX84" fmla="*/ 2676525 w 3248025"/>
                <a:gd name="connsiteY84" fmla="*/ 628650 h 3313387"/>
                <a:gd name="connsiteX85" fmla="*/ 2609850 w 3248025"/>
                <a:gd name="connsiteY85" fmla="*/ 571500 h 3313387"/>
                <a:gd name="connsiteX86" fmla="*/ 2581275 w 3248025"/>
                <a:gd name="connsiteY86" fmla="*/ 523875 h 3313387"/>
                <a:gd name="connsiteX87" fmla="*/ 2552700 w 3248025"/>
                <a:gd name="connsiteY87" fmla="*/ 514350 h 3313387"/>
                <a:gd name="connsiteX88" fmla="*/ 2533650 w 3248025"/>
                <a:gd name="connsiteY88" fmla="*/ 485775 h 3313387"/>
                <a:gd name="connsiteX89" fmla="*/ 2505075 w 3248025"/>
                <a:gd name="connsiteY89" fmla="*/ 466725 h 3313387"/>
                <a:gd name="connsiteX90" fmla="*/ 2447925 w 3248025"/>
                <a:gd name="connsiteY90" fmla="*/ 409575 h 3313387"/>
                <a:gd name="connsiteX91" fmla="*/ 2428875 w 3248025"/>
                <a:gd name="connsiteY91" fmla="*/ 381000 h 3313387"/>
                <a:gd name="connsiteX92" fmla="*/ 2381250 w 3248025"/>
                <a:gd name="connsiteY92" fmla="*/ 342900 h 3313387"/>
                <a:gd name="connsiteX93" fmla="*/ 2286000 w 3248025"/>
                <a:gd name="connsiteY93" fmla="*/ 238125 h 3313387"/>
                <a:gd name="connsiteX94" fmla="*/ 2219325 w 3248025"/>
                <a:gd name="connsiteY94" fmla="*/ 228600 h 3313387"/>
                <a:gd name="connsiteX95" fmla="*/ 2190750 w 3248025"/>
                <a:gd name="connsiteY95" fmla="*/ 209550 h 3313387"/>
                <a:gd name="connsiteX96" fmla="*/ 2162175 w 3248025"/>
                <a:gd name="connsiteY96" fmla="*/ 200025 h 3313387"/>
                <a:gd name="connsiteX97" fmla="*/ 2066925 w 3248025"/>
                <a:gd name="connsiteY97" fmla="*/ 180975 h 3313387"/>
                <a:gd name="connsiteX98" fmla="*/ 1981200 w 3248025"/>
                <a:gd name="connsiteY98" fmla="*/ 161925 h 3313387"/>
                <a:gd name="connsiteX99" fmla="*/ 1714500 w 3248025"/>
                <a:gd name="connsiteY99" fmla="*/ 152400 h 3313387"/>
                <a:gd name="connsiteX100" fmla="*/ 1609725 w 3248025"/>
                <a:gd name="connsiteY100" fmla="*/ 133350 h 3313387"/>
                <a:gd name="connsiteX101" fmla="*/ 1524000 w 3248025"/>
                <a:gd name="connsiteY101" fmla="*/ 114300 h 3313387"/>
                <a:gd name="connsiteX102" fmla="*/ 1476375 w 3248025"/>
                <a:gd name="connsiteY102" fmla="*/ 95250 h 3313387"/>
                <a:gd name="connsiteX103" fmla="*/ 1314450 w 3248025"/>
                <a:gd name="connsiteY103" fmla="*/ 85725 h 3313387"/>
                <a:gd name="connsiteX104" fmla="*/ 1190625 w 3248025"/>
                <a:gd name="connsiteY104" fmla="*/ 76200 h 3313387"/>
                <a:gd name="connsiteX105" fmla="*/ 1152525 w 3248025"/>
                <a:gd name="connsiteY105" fmla="*/ 66675 h 3313387"/>
                <a:gd name="connsiteX106" fmla="*/ 1095375 w 3248025"/>
                <a:gd name="connsiteY106" fmla="*/ 57150 h 3313387"/>
                <a:gd name="connsiteX107" fmla="*/ 1047750 w 3248025"/>
                <a:gd name="connsiteY107" fmla="*/ 38100 h 3313387"/>
                <a:gd name="connsiteX108" fmla="*/ 1000125 w 3248025"/>
                <a:gd name="connsiteY108" fmla="*/ 28575 h 3313387"/>
                <a:gd name="connsiteX109" fmla="*/ 885825 w 3248025"/>
                <a:gd name="connsiteY109" fmla="*/ 0 h 3313387"/>
                <a:gd name="connsiteX110" fmla="*/ 533400 w 3248025"/>
                <a:gd name="connsiteY110" fmla="*/ 9525 h 3313387"/>
                <a:gd name="connsiteX111" fmla="*/ 495300 w 3248025"/>
                <a:gd name="connsiteY111" fmla="*/ 28575 h 3313387"/>
                <a:gd name="connsiteX112" fmla="*/ 457200 w 3248025"/>
                <a:gd name="connsiteY112" fmla="*/ 38100 h 3313387"/>
                <a:gd name="connsiteX113" fmla="*/ 409575 w 3248025"/>
                <a:gd name="connsiteY113" fmla="*/ 66675 h 3313387"/>
                <a:gd name="connsiteX114" fmla="*/ 381000 w 3248025"/>
                <a:gd name="connsiteY114" fmla="*/ 85725 h 3313387"/>
                <a:gd name="connsiteX115" fmla="*/ 285750 w 3248025"/>
                <a:gd name="connsiteY115" fmla="*/ 114300 h 3313387"/>
                <a:gd name="connsiteX116" fmla="*/ 257175 w 3248025"/>
                <a:gd name="connsiteY116" fmla="*/ 133350 h 3313387"/>
                <a:gd name="connsiteX117" fmla="*/ 190500 w 3248025"/>
                <a:gd name="connsiteY117" fmla="*/ 161925 h 3313387"/>
                <a:gd name="connsiteX118" fmla="*/ 152400 w 3248025"/>
                <a:gd name="connsiteY118" fmla="*/ 200025 h 3313387"/>
                <a:gd name="connsiteX119" fmla="*/ 114300 w 3248025"/>
                <a:gd name="connsiteY119" fmla="*/ 219075 h 3313387"/>
                <a:gd name="connsiteX120" fmla="*/ 47625 w 3248025"/>
                <a:gd name="connsiteY120" fmla="*/ 285750 h 3313387"/>
                <a:gd name="connsiteX121" fmla="*/ 38100 w 3248025"/>
                <a:gd name="connsiteY121" fmla="*/ 457200 h 331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3248025" h="3313387">
                  <a:moveTo>
                    <a:pt x="0" y="533400"/>
                  </a:moveTo>
                  <a:cubicBezTo>
                    <a:pt x="15875" y="781050"/>
                    <a:pt x="27017" y="1029049"/>
                    <a:pt x="47625" y="1276350"/>
                  </a:cubicBezTo>
                  <a:cubicBezTo>
                    <a:pt x="49293" y="1296361"/>
                    <a:pt x="66675" y="1333500"/>
                    <a:pt x="66675" y="1333500"/>
                  </a:cubicBezTo>
                  <a:cubicBezTo>
                    <a:pt x="63500" y="1393825"/>
                    <a:pt x="62167" y="1454275"/>
                    <a:pt x="57150" y="1514475"/>
                  </a:cubicBezTo>
                  <a:cubicBezTo>
                    <a:pt x="55638" y="1532613"/>
                    <a:pt x="42996" y="1580617"/>
                    <a:pt x="38100" y="1600200"/>
                  </a:cubicBezTo>
                  <a:cubicBezTo>
                    <a:pt x="41275" y="1698625"/>
                    <a:pt x="42007" y="1797159"/>
                    <a:pt x="47625" y="1895475"/>
                  </a:cubicBezTo>
                  <a:cubicBezTo>
                    <a:pt x="49221" y="1923401"/>
                    <a:pt x="60959" y="1936430"/>
                    <a:pt x="66675" y="1962150"/>
                  </a:cubicBezTo>
                  <a:cubicBezTo>
                    <a:pt x="73817" y="1994287"/>
                    <a:pt x="76003" y="2047580"/>
                    <a:pt x="95250" y="2076450"/>
                  </a:cubicBezTo>
                  <a:cubicBezTo>
                    <a:pt x="101600" y="2085975"/>
                    <a:pt x="109180" y="2094786"/>
                    <a:pt x="114300" y="2105025"/>
                  </a:cubicBezTo>
                  <a:cubicBezTo>
                    <a:pt x="118790" y="2114005"/>
                    <a:pt x="121067" y="2123946"/>
                    <a:pt x="123825" y="2133600"/>
                  </a:cubicBezTo>
                  <a:cubicBezTo>
                    <a:pt x="127894" y="2147842"/>
                    <a:pt x="135262" y="2185050"/>
                    <a:pt x="142875" y="2200275"/>
                  </a:cubicBezTo>
                  <a:cubicBezTo>
                    <a:pt x="147995" y="2210514"/>
                    <a:pt x="156805" y="2218611"/>
                    <a:pt x="161925" y="2228850"/>
                  </a:cubicBezTo>
                  <a:cubicBezTo>
                    <a:pt x="166415" y="2237830"/>
                    <a:pt x="167495" y="2248197"/>
                    <a:pt x="171450" y="2257425"/>
                  </a:cubicBezTo>
                  <a:cubicBezTo>
                    <a:pt x="177043" y="2270476"/>
                    <a:pt x="184150" y="2282825"/>
                    <a:pt x="190500" y="2295525"/>
                  </a:cubicBezTo>
                  <a:cubicBezTo>
                    <a:pt x="192649" y="2308418"/>
                    <a:pt x="201800" y="2372691"/>
                    <a:pt x="209550" y="2390775"/>
                  </a:cubicBezTo>
                  <a:cubicBezTo>
                    <a:pt x="214059" y="2401297"/>
                    <a:pt x="223480" y="2409111"/>
                    <a:pt x="228600" y="2419350"/>
                  </a:cubicBezTo>
                  <a:cubicBezTo>
                    <a:pt x="233090" y="2428330"/>
                    <a:pt x="233635" y="2438945"/>
                    <a:pt x="238125" y="2447925"/>
                  </a:cubicBezTo>
                  <a:cubicBezTo>
                    <a:pt x="243245" y="2458164"/>
                    <a:pt x="252526" y="2466039"/>
                    <a:pt x="257175" y="2476500"/>
                  </a:cubicBezTo>
                  <a:cubicBezTo>
                    <a:pt x="265330" y="2494850"/>
                    <a:pt x="269875" y="2514600"/>
                    <a:pt x="276225" y="2533650"/>
                  </a:cubicBezTo>
                  <a:lnTo>
                    <a:pt x="285750" y="2562225"/>
                  </a:lnTo>
                  <a:cubicBezTo>
                    <a:pt x="288925" y="2571750"/>
                    <a:pt x="289706" y="2582446"/>
                    <a:pt x="295275" y="2590800"/>
                  </a:cubicBezTo>
                  <a:cubicBezTo>
                    <a:pt x="301625" y="2600325"/>
                    <a:pt x="309205" y="2609136"/>
                    <a:pt x="314325" y="2619375"/>
                  </a:cubicBezTo>
                  <a:cubicBezTo>
                    <a:pt x="318815" y="2628355"/>
                    <a:pt x="318974" y="2639173"/>
                    <a:pt x="323850" y="2647950"/>
                  </a:cubicBezTo>
                  <a:cubicBezTo>
                    <a:pt x="334969" y="2667964"/>
                    <a:pt x="349250" y="2686050"/>
                    <a:pt x="361950" y="2705100"/>
                  </a:cubicBezTo>
                  <a:cubicBezTo>
                    <a:pt x="368300" y="2714625"/>
                    <a:pt x="371475" y="2727325"/>
                    <a:pt x="381000" y="2733675"/>
                  </a:cubicBezTo>
                  <a:lnTo>
                    <a:pt x="409575" y="2752725"/>
                  </a:lnTo>
                  <a:cubicBezTo>
                    <a:pt x="463550" y="2833688"/>
                    <a:pt x="374650" y="2708275"/>
                    <a:pt x="485775" y="2819400"/>
                  </a:cubicBezTo>
                  <a:cubicBezTo>
                    <a:pt x="506841" y="2840466"/>
                    <a:pt x="516403" y="2853764"/>
                    <a:pt x="542925" y="2867025"/>
                  </a:cubicBezTo>
                  <a:cubicBezTo>
                    <a:pt x="551905" y="2871515"/>
                    <a:pt x="561975" y="2873375"/>
                    <a:pt x="571500" y="2876550"/>
                  </a:cubicBezTo>
                  <a:cubicBezTo>
                    <a:pt x="606425" y="2928938"/>
                    <a:pt x="571500" y="2884488"/>
                    <a:pt x="619125" y="2924175"/>
                  </a:cubicBezTo>
                  <a:cubicBezTo>
                    <a:pt x="662107" y="2959993"/>
                    <a:pt x="631127" y="2946001"/>
                    <a:pt x="676275" y="2971800"/>
                  </a:cubicBezTo>
                  <a:cubicBezTo>
                    <a:pt x="688603" y="2978845"/>
                    <a:pt x="702821" y="2982597"/>
                    <a:pt x="714375" y="2990850"/>
                  </a:cubicBezTo>
                  <a:cubicBezTo>
                    <a:pt x="840769" y="3081131"/>
                    <a:pt x="662553" y="2974464"/>
                    <a:pt x="771525" y="3028950"/>
                  </a:cubicBezTo>
                  <a:cubicBezTo>
                    <a:pt x="781764" y="3034070"/>
                    <a:pt x="788709" y="3046861"/>
                    <a:pt x="800100" y="3048000"/>
                  </a:cubicBezTo>
                  <a:cubicBezTo>
                    <a:pt x="885458" y="3056536"/>
                    <a:pt x="971550" y="3054350"/>
                    <a:pt x="1057275" y="3057525"/>
                  </a:cubicBezTo>
                  <a:cubicBezTo>
                    <a:pt x="1078573" y="3062850"/>
                    <a:pt x="1138611" y="3076824"/>
                    <a:pt x="1152525" y="3086100"/>
                  </a:cubicBezTo>
                  <a:cubicBezTo>
                    <a:pt x="1190413" y="3111358"/>
                    <a:pt x="1219503" y="3137992"/>
                    <a:pt x="1266825" y="3143250"/>
                  </a:cubicBezTo>
                  <a:cubicBezTo>
                    <a:pt x="1324008" y="3149604"/>
                    <a:pt x="1356256" y="3151611"/>
                    <a:pt x="1409700" y="3162300"/>
                  </a:cubicBezTo>
                  <a:cubicBezTo>
                    <a:pt x="1422537" y="3164867"/>
                    <a:pt x="1434810" y="3170201"/>
                    <a:pt x="1447800" y="3171825"/>
                  </a:cubicBezTo>
                  <a:cubicBezTo>
                    <a:pt x="1542951" y="3183719"/>
                    <a:pt x="1713711" y="3187667"/>
                    <a:pt x="1790700" y="3190875"/>
                  </a:cubicBezTo>
                  <a:cubicBezTo>
                    <a:pt x="1816100" y="3197225"/>
                    <a:pt x="1842062" y="3201646"/>
                    <a:pt x="1866900" y="3209925"/>
                  </a:cubicBezTo>
                  <a:cubicBezTo>
                    <a:pt x="1880370" y="3214415"/>
                    <a:pt x="1891949" y="3223382"/>
                    <a:pt x="1905000" y="3228975"/>
                  </a:cubicBezTo>
                  <a:cubicBezTo>
                    <a:pt x="1914228" y="3232930"/>
                    <a:pt x="1924347" y="3234545"/>
                    <a:pt x="1933575" y="3238500"/>
                  </a:cubicBezTo>
                  <a:cubicBezTo>
                    <a:pt x="1946626" y="3244093"/>
                    <a:pt x="1958624" y="3251957"/>
                    <a:pt x="1971675" y="3257550"/>
                  </a:cubicBezTo>
                  <a:cubicBezTo>
                    <a:pt x="1980903" y="3261505"/>
                    <a:pt x="1991022" y="3263120"/>
                    <a:pt x="2000250" y="3267075"/>
                  </a:cubicBezTo>
                  <a:cubicBezTo>
                    <a:pt x="2082640" y="3302385"/>
                    <a:pt x="1999912" y="3273312"/>
                    <a:pt x="2066925" y="3295650"/>
                  </a:cubicBezTo>
                  <a:cubicBezTo>
                    <a:pt x="2493271" y="3289471"/>
                    <a:pt x="2539296" y="3355077"/>
                    <a:pt x="2781300" y="3267075"/>
                  </a:cubicBezTo>
                  <a:cubicBezTo>
                    <a:pt x="2797368" y="3261232"/>
                    <a:pt x="2813050" y="3254375"/>
                    <a:pt x="2828925" y="3248025"/>
                  </a:cubicBezTo>
                  <a:lnTo>
                    <a:pt x="2895600" y="3181350"/>
                  </a:lnTo>
                  <a:cubicBezTo>
                    <a:pt x="2905125" y="3171825"/>
                    <a:pt x="2916703" y="3163983"/>
                    <a:pt x="2924175" y="3152775"/>
                  </a:cubicBezTo>
                  <a:cubicBezTo>
                    <a:pt x="2950726" y="3112949"/>
                    <a:pt x="2957277" y="3095028"/>
                    <a:pt x="2990850" y="3067050"/>
                  </a:cubicBezTo>
                  <a:cubicBezTo>
                    <a:pt x="2999644" y="3059721"/>
                    <a:pt x="3009900" y="3054350"/>
                    <a:pt x="3019425" y="3048000"/>
                  </a:cubicBezTo>
                  <a:cubicBezTo>
                    <a:pt x="3025775" y="3035300"/>
                    <a:pt x="3030222" y="3021454"/>
                    <a:pt x="3038475" y="3009900"/>
                  </a:cubicBezTo>
                  <a:cubicBezTo>
                    <a:pt x="3076765" y="2956294"/>
                    <a:pt x="3061369" y="3009175"/>
                    <a:pt x="3086100" y="2943225"/>
                  </a:cubicBezTo>
                  <a:cubicBezTo>
                    <a:pt x="3090697" y="2930968"/>
                    <a:pt x="3090590" y="2917209"/>
                    <a:pt x="3095625" y="2905125"/>
                  </a:cubicBezTo>
                  <a:cubicBezTo>
                    <a:pt x="3106547" y="2878911"/>
                    <a:pt x="3124745" y="2855866"/>
                    <a:pt x="3133725" y="2828925"/>
                  </a:cubicBezTo>
                  <a:cubicBezTo>
                    <a:pt x="3136900" y="2819400"/>
                    <a:pt x="3137681" y="2808704"/>
                    <a:pt x="3143250" y="2800350"/>
                  </a:cubicBezTo>
                  <a:cubicBezTo>
                    <a:pt x="3150722" y="2789142"/>
                    <a:pt x="3162300" y="2781300"/>
                    <a:pt x="3171825" y="2771775"/>
                  </a:cubicBezTo>
                  <a:cubicBezTo>
                    <a:pt x="3178175" y="2746375"/>
                    <a:pt x="3176352" y="2717360"/>
                    <a:pt x="3190875" y="2695575"/>
                  </a:cubicBezTo>
                  <a:cubicBezTo>
                    <a:pt x="3206666" y="2671888"/>
                    <a:pt x="3218617" y="2656522"/>
                    <a:pt x="3228975" y="2628900"/>
                  </a:cubicBezTo>
                  <a:cubicBezTo>
                    <a:pt x="3240775" y="2597433"/>
                    <a:pt x="3244567" y="2542260"/>
                    <a:pt x="3248025" y="2514600"/>
                  </a:cubicBezTo>
                  <a:cubicBezTo>
                    <a:pt x="3244850" y="2387600"/>
                    <a:pt x="3244018" y="2260520"/>
                    <a:pt x="3238500" y="2133600"/>
                  </a:cubicBezTo>
                  <a:cubicBezTo>
                    <a:pt x="3234838" y="2049378"/>
                    <a:pt x="3231585" y="2103330"/>
                    <a:pt x="3209925" y="2038350"/>
                  </a:cubicBezTo>
                  <a:cubicBezTo>
                    <a:pt x="3140334" y="1829578"/>
                    <a:pt x="3230896" y="2062202"/>
                    <a:pt x="3171825" y="1914525"/>
                  </a:cubicBezTo>
                  <a:cubicBezTo>
                    <a:pt x="3168650" y="1809750"/>
                    <a:pt x="3169950" y="1704744"/>
                    <a:pt x="3162300" y="1600200"/>
                  </a:cubicBezTo>
                  <a:cubicBezTo>
                    <a:pt x="3160389" y="1574088"/>
                    <a:pt x="3148385" y="1549673"/>
                    <a:pt x="3143250" y="1524000"/>
                  </a:cubicBezTo>
                  <a:cubicBezTo>
                    <a:pt x="3140075" y="1508125"/>
                    <a:pt x="3138845" y="1491734"/>
                    <a:pt x="3133725" y="1476375"/>
                  </a:cubicBezTo>
                  <a:cubicBezTo>
                    <a:pt x="3082925" y="1323975"/>
                    <a:pt x="3138441" y="1526218"/>
                    <a:pt x="3105150" y="1409700"/>
                  </a:cubicBezTo>
                  <a:cubicBezTo>
                    <a:pt x="3101554" y="1397113"/>
                    <a:pt x="3098192" y="1384437"/>
                    <a:pt x="3095625" y="1371600"/>
                  </a:cubicBezTo>
                  <a:cubicBezTo>
                    <a:pt x="3091837" y="1352662"/>
                    <a:pt x="3091649" y="1332948"/>
                    <a:pt x="3086100" y="1314450"/>
                  </a:cubicBezTo>
                  <a:cubicBezTo>
                    <a:pt x="3082020" y="1300850"/>
                    <a:pt x="3073400" y="1289050"/>
                    <a:pt x="3067050" y="1276350"/>
                  </a:cubicBezTo>
                  <a:cubicBezTo>
                    <a:pt x="3049690" y="1189548"/>
                    <a:pt x="3067478" y="1268253"/>
                    <a:pt x="3038475" y="1171575"/>
                  </a:cubicBezTo>
                  <a:cubicBezTo>
                    <a:pt x="3034713" y="1159036"/>
                    <a:pt x="3034107" y="1145507"/>
                    <a:pt x="3028950" y="1133475"/>
                  </a:cubicBezTo>
                  <a:cubicBezTo>
                    <a:pt x="3024441" y="1122953"/>
                    <a:pt x="3015020" y="1115139"/>
                    <a:pt x="3009900" y="1104900"/>
                  </a:cubicBezTo>
                  <a:cubicBezTo>
                    <a:pt x="2970465" y="1026030"/>
                    <a:pt x="3035920" y="1129642"/>
                    <a:pt x="2981325" y="1047750"/>
                  </a:cubicBezTo>
                  <a:cubicBezTo>
                    <a:pt x="2961960" y="950924"/>
                    <a:pt x="2981801" y="1039891"/>
                    <a:pt x="2962275" y="971550"/>
                  </a:cubicBezTo>
                  <a:cubicBezTo>
                    <a:pt x="2958679" y="958963"/>
                    <a:pt x="2957347" y="945707"/>
                    <a:pt x="2952750" y="933450"/>
                  </a:cubicBezTo>
                  <a:cubicBezTo>
                    <a:pt x="2947764" y="920155"/>
                    <a:pt x="2939467" y="908325"/>
                    <a:pt x="2933700" y="895350"/>
                  </a:cubicBezTo>
                  <a:cubicBezTo>
                    <a:pt x="2926756" y="879726"/>
                    <a:pt x="2920653" y="863734"/>
                    <a:pt x="2914650" y="847725"/>
                  </a:cubicBezTo>
                  <a:cubicBezTo>
                    <a:pt x="2895126" y="795660"/>
                    <a:pt x="2919022" y="840511"/>
                    <a:pt x="2876550" y="781050"/>
                  </a:cubicBezTo>
                  <a:cubicBezTo>
                    <a:pt x="2869896" y="771735"/>
                    <a:pt x="2866439" y="759626"/>
                    <a:pt x="2857500" y="752475"/>
                  </a:cubicBezTo>
                  <a:cubicBezTo>
                    <a:pt x="2849660" y="746203"/>
                    <a:pt x="2838450" y="746125"/>
                    <a:pt x="2828925" y="742950"/>
                  </a:cubicBezTo>
                  <a:cubicBezTo>
                    <a:pt x="2796037" y="710062"/>
                    <a:pt x="2802980" y="714311"/>
                    <a:pt x="2762250" y="685800"/>
                  </a:cubicBezTo>
                  <a:cubicBezTo>
                    <a:pt x="2743493" y="672670"/>
                    <a:pt x="2724150" y="660400"/>
                    <a:pt x="2705100" y="647700"/>
                  </a:cubicBezTo>
                  <a:cubicBezTo>
                    <a:pt x="2695575" y="641350"/>
                    <a:pt x="2684620" y="636745"/>
                    <a:pt x="2676525" y="628650"/>
                  </a:cubicBezTo>
                  <a:cubicBezTo>
                    <a:pt x="2636725" y="588850"/>
                    <a:pt x="2658726" y="608157"/>
                    <a:pt x="2609850" y="571500"/>
                  </a:cubicBezTo>
                  <a:cubicBezTo>
                    <a:pt x="2600325" y="555625"/>
                    <a:pt x="2594366" y="536966"/>
                    <a:pt x="2581275" y="523875"/>
                  </a:cubicBezTo>
                  <a:cubicBezTo>
                    <a:pt x="2574175" y="516775"/>
                    <a:pt x="2560540" y="520622"/>
                    <a:pt x="2552700" y="514350"/>
                  </a:cubicBezTo>
                  <a:cubicBezTo>
                    <a:pt x="2543761" y="507199"/>
                    <a:pt x="2541745" y="493870"/>
                    <a:pt x="2533650" y="485775"/>
                  </a:cubicBezTo>
                  <a:cubicBezTo>
                    <a:pt x="2525555" y="477680"/>
                    <a:pt x="2514600" y="473075"/>
                    <a:pt x="2505075" y="466725"/>
                  </a:cubicBezTo>
                  <a:cubicBezTo>
                    <a:pt x="2460180" y="399382"/>
                    <a:pt x="2518812" y="480462"/>
                    <a:pt x="2447925" y="409575"/>
                  </a:cubicBezTo>
                  <a:cubicBezTo>
                    <a:pt x="2439830" y="401480"/>
                    <a:pt x="2436970" y="389095"/>
                    <a:pt x="2428875" y="381000"/>
                  </a:cubicBezTo>
                  <a:cubicBezTo>
                    <a:pt x="2414500" y="366625"/>
                    <a:pt x="2395625" y="357275"/>
                    <a:pt x="2381250" y="342900"/>
                  </a:cubicBezTo>
                  <a:cubicBezTo>
                    <a:pt x="2364273" y="325923"/>
                    <a:pt x="2307231" y="241158"/>
                    <a:pt x="2286000" y="238125"/>
                  </a:cubicBezTo>
                  <a:lnTo>
                    <a:pt x="2219325" y="228600"/>
                  </a:lnTo>
                  <a:cubicBezTo>
                    <a:pt x="2209800" y="222250"/>
                    <a:pt x="2200989" y="214670"/>
                    <a:pt x="2190750" y="209550"/>
                  </a:cubicBezTo>
                  <a:cubicBezTo>
                    <a:pt x="2181770" y="205060"/>
                    <a:pt x="2171829" y="202783"/>
                    <a:pt x="2162175" y="200025"/>
                  </a:cubicBezTo>
                  <a:cubicBezTo>
                    <a:pt x="2110552" y="185276"/>
                    <a:pt x="2129297" y="193449"/>
                    <a:pt x="2066925" y="180975"/>
                  </a:cubicBezTo>
                  <a:cubicBezTo>
                    <a:pt x="2042709" y="176132"/>
                    <a:pt x="2005068" y="163372"/>
                    <a:pt x="1981200" y="161925"/>
                  </a:cubicBezTo>
                  <a:cubicBezTo>
                    <a:pt x="1892406" y="156544"/>
                    <a:pt x="1803400" y="155575"/>
                    <a:pt x="1714500" y="152400"/>
                  </a:cubicBezTo>
                  <a:cubicBezTo>
                    <a:pt x="1598923" y="135889"/>
                    <a:pt x="1690563" y="151314"/>
                    <a:pt x="1609725" y="133350"/>
                  </a:cubicBezTo>
                  <a:cubicBezTo>
                    <a:pt x="1587077" y="128317"/>
                    <a:pt x="1547229" y="122043"/>
                    <a:pt x="1524000" y="114300"/>
                  </a:cubicBezTo>
                  <a:cubicBezTo>
                    <a:pt x="1507780" y="108893"/>
                    <a:pt x="1493316" y="97560"/>
                    <a:pt x="1476375" y="95250"/>
                  </a:cubicBezTo>
                  <a:cubicBezTo>
                    <a:pt x="1422802" y="87945"/>
                    <a:pt x="1368399" y="89322"/>
                    <a:pt x="1314450" y="85725"/>
                  </a:cubicBezTo>
                  <a:cubicBezTo>
                    <a:pt x="1273145" y="82971"/>
                    <a:pt x="1231900" y="79375"/>
                    <a:pt x="1190625" y="76200"/>
                  </a:cubicBezTo>
                  <a:cubicBezTo>
                    <a:pt x="1177925" y="73025"/>
                    <a:pt x="1165362" y="69242"/>
                    <a:pt x="1152525" y="66675"/>
                  </a:cubicBezTo>
                  <a:cubicBezTo>
                    <a:pt x="1133587" y="62887"/>
                    <a:pt x="1114007" y="62232"/>
                    <a:pt x="1095375" y="57150"/>
                  </a:cubicBezTo>
                  <a:cubicBezTo>
                    <a:pt x="1078880" y="52651"/>
                    <a:pt x="1064127" y="43013"/>
                    <a:pt x="1047750" y="38100"/>
                  </a:cubicBezTo>
                  <a:cubicBezTo>
                    <a:pt x="1032243" y="33448"/>
                    <a:pt x="1015744" y="32835"/>
                    <a:pt x="1000125" y="28575"/>
                  </a:cubicBezTo>
                  <a:cubicBezTo>
                    <a:pt x="881527" y="-3770"/>
                    <a:pt x="1004260" y="19739"/>
                    <a:pt x="885825" y="0"/>
                  </a:cubicBezTo>
                  <a:cubicBezTo>
                    <a:pt x="768350" y="3175"/>
                    <a:pt x="650605" y="949"/>
                    <a:pt x="533400" y="9525"/>
                  </a:cubicBezTo>
                  <a:cubicBezTo>
                    <a:pt x="519239" y="10561"/>
                    <a:pt x="508595" y="23589"/>
                    <a:pt x="495300" y="28575"/>
                  </a:cubicBezTo>
                  <a:cubicBezTo>
                    <a:pt x="483043" y="33172"/>
                    <a:pt x="469900" y="34925"/>
                    <a:pt x="457200" y="38100"/>
                  </a:cubicBezTo>
                  <a:cubicBezTo>
                    <a:pt x="441325" y="47625"/>
                    <a:pt x="425274" y="56863"/>
                    <a:pt x="409575" y="66675"/>
                  </a:cubicBezTo>
                  <a:cubicBezTo>
                    <a:pt x="399867" y="72742"/>
                    <a:pt x="391461" y="81076"/>
                    <a:pt x="381000" y="85725"/>
                  </a:cubicBezTo>
                  <a:cubicBezTo>
                    <a:pt x="351185" y="98976"/>
                    <a:pt x="317415" y="106384"/>
                    <a:pt x="285750" y="114300"/>
                  </a:cubicBezTo>
                  <a:cubicBezTo>
                    <a:pt x="276225" y="120650"/>
                    <a:pt x="267414" y="128230"/>
                    <a:pt x="257175" y="133350"/>
                  </a:cubicBezTo>
                  <a:cubicBezTo>
                    <a:pt x="220390" y="151742"/>
                    <a:pt x="230141" y="132194"/>
                    <a:pt x="190500" y="161925"/>
                  </a:cubicBezTo>
                  <a:cubicBezTo>
                    <a:pt x="176132" y="172701"/>
                    <a:pt x="166768" y="189249"/>
                    <a:pt x="152400" y="200025"/>
                  </a:cubicBezTo>
                  <a:cubicBezTo>
                    <a:pt x="141041" y="208544"/>
                    <a:pt x="125289" y="210084"/>
                    <a:pt x="114300" y="219075"/>
                  </a:cubicBezTo>
                  <a:cubicBezTo>
                    <a:pt x="89974" y="238978"/>
                    <a:pt x="47625" y="285750"/>
                    <a:pt x="47625" y="285750"/>
                  </a:cubicBezTo>
                  <a:cubicBezTo>
                    <a:pt x="23040" y="359506"/>
                    <a:pt x="38100" y="304285"/>
                    <a:pt x="38100" y="45720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xtLst/>
          </p:spPr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81525" y="-1039583"/>
              <a:ext cx="4652541" cy="4723574"/>
            </a:xfrm>
            <a:prstGeom prst="rect">
              <a:avLst/>
            </a:prstGeom>
          </p:spPr>
        </p:pic>
      </p:grp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2" t="11704" r="16636" b="14194"/>
          <a:stretch/>
        </p:blipFill>
        <p:spPr>
          <a:xfrm rot="1247414">
            <a:off x="3512659" y="3682778"/>
            <a:ext cx="1284587" cy="104324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1335">
            <a:off x="5961362" y="4740647"/>
            <a:ext cx="2324383" cy="18669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7" r="75132" b="17801"/>
          <a:stretch/>
        </p:blipFill>
        <p:spPr>
          <a:xfrm rot="20570412">
            <a:off x="10229498" y="4081783"/>
            <a:ext cx="1310055" cy="12477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4222">
            <a:off x="25891" y="1388777"/>
            <a:ext cx="2335424" cy="2335424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 rot="20757571">
            <a:off x="7808526" y="1883890"/>
            <a:ext cx="3385007" cy="854896"/>
            <a:chOff x="7026000" y="335685"/>
            <a:chExt cx="3385007" cy="854896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5" r="64913" b="30369"/>
            <a:stretch/>
          </p:blipFill>
          <p:spPr>
            <a:xfrm>
              <a:off x="7026000" y="365124"/>
              <a:ext cx="769819" cy="823987"/>
            </a:xfrm>
            <a:prstGeom prst="rect">
              <a:avLst/>
            </a:prstGeom>
          </p:spPr>
        </p:pic>
        <p:grpSp>
          <p:nvGrpSpPr>
            <p:cNvPr id="18" name="Grupo 17"/>
            <p:cNvGrpSpPr/>
            <p:nvPr/>
          </p:nvGrpSpPr>
          <p:grpSpPr>
            <a:xfrm>
              <a:off x="7847750" y="335685"/>
              <a:ext cx="2563257" cy="854896"/>
              <a:chOff x="4875950" y="-631398"/>
              <a:chExt cx="2563257" cy="854896"/>
            </a:xfrm>
          </p:grpSpPr>
          <p:pic>
            <p:nvPicPr>
              <p:cNvPr id="19" name="Imagen 1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6830" y="-630300"/>
                <a:ext cx="425807" cy="425807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2637" y="-629189"/>
                <a:ext cx="426713" cy="426713"/>
              </a:xfrm>
              <a:prstGeom prst="rect">
                <a:avLst/>
              </a:prstGeom>
            </p:spPr>
          </p:pic>
          <p:pic>
            <p:nvPicPr>
              <p:cNvPr id="21" name="Imagen 2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0117" y="-631398"/>
                <a:ext cx="426905" cy="426905"/>
              </a:xfrm>
              <a:prstGeom prst="rect">
                <a:avLst/>
              </a:prstGeom>
            </p:spPr>
          </p:pic>
          <p:pic>
            <p:nvPicPr>
              <p:cNvPr id="22" name="Imagen 21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0807" y="-629189"/>
                <a:ext cx="428400" cy="428400"/>
              </a:xfrm>
              <a:prstGeom prst="rect">
                <a:avLst/>
              </a:prstGeom>
            </p:spPr>
          </p:pic>
          <p:pic>
            <p:nvPicPr>
              <p:cNvPr id="23" name="Imagen 22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2524" y="-204893"/>
                <a:ext cx="427519" cy="427519"/>
              </a:xfrm>
              <a:prstGeom prst="rect">
                <a:avLst/>
              </a:prstGeom>
            </p:spPr>
          </p:pic>
          <p:pic>
            <p:nvPicPr>
              <p:cNvPr id="24" name="Imagen 23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4053" y="-205198"/>
                <a:ext cx="428400" cy="428400"/>
              </a:xfrm>
              <a:prstGeom prst="rect">
                <a:avLst/>
              </a:prstGeom>
            </p:spPr>
          </p:pic>
          <p:pic>
            <p:nvPicPr>
              <p:cNvPr id="25" name="Imagen 24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307" y="-631398"/>
                <a:ext cx="426905" cy="426905"/>
              </a:xfrm>
              <a:prstGeom prst="rect">
                <a:avLst/>
              </a:prstGeom>
            </p:spPr>
          </p:pic>
          <p:pic>
            <p:nvPicPr>
              <p:cNvPr id="26" name="Imagen 25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7357" y="-206911"/>
                <a:ext cx="428939" cy="428939"/>
              </a:xfrm>
              <a:prstGeom prst="rect">
                <a:avLst/>
              </a:prstGeom>
            </p:spPr>
          </p:pic>
          <p:pic>
            <p:nvPicPr>
              <p:cNvPr id="27" name="Imagen 26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3212" y="-631398"/>
                <a:ext cx="426905" cy="426905"/>
              </a:xfrm>
              <a:prstGeom prst="rect">
                <a:avLst/>
              </a:prstGeom>
            </p:spPr>
          </p:pic>
          <p:pic>
            <p:nvPicPr>
              <p:cNvPr id="28" name="Imagen 27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950" y="-204685"/>
                <a:ext cx="426713" cy="426713"/>
              </a:xfrm>
              <a:prstGeom prst="rect">
                <a:avLst/>
              </a:prstGeom>
            </p:spPr>
          </p:pic>
          <p:pic>
            <p:nvPicPr>
              <p:cNvPr id="29" name="Imagen 28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1001" y="-206911"/>
                <a:ext cx="428939" cy="428939"/>
              </a:xfrm>
              <a:prstGeom prst="rect">
                <a:avLst/>
              </a:prstGeom>
            </p:spPr>
          </p:pic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0807" y="-204902"/>
                <a:ext cx="428400" cy="428400"/>
              </a:xfrm>
              <a:prstGeom prst="rect">
                <a:avLst/>
              </a:prstGeom>
            </p:spPr>
          </p:pic>
        </p:grpSp>
      </p:grpSp>
      <p:pic>
        <p:nvPicPr>
          <p:cNvPr id="31" name="Imagen 3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3797">
            <a:off x="8128472" y="4446944"/>
            <a:ext cx="1228080" cy="1228080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19" y="5271181"/>
            <a:ext cx="780290" cy="78029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2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47"/>
          <a:stretch/>
        </p:blipFill>
        <p:spPr>
          <a:xfrm rot="581161">
            <a:off x="5249002" y="4789457"/>
            <a:ext cx="1014983" cy="1042545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0810">
            <a:off x="9441139" y="3313452"/>
            <a:ext cx="1038370" cy="1047896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3024">
            <a:off x="335141" y="5271181"/>
            <a:ext cx="1716923" cy="17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1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Datos Office365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690688"/>
            <a:ext cx="378575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Api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Unified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es-E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review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Se unifica el punto de Acceso</a:t>
            </a: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Se añaden más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servicios</a:t>
            </a: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Clr>
                <a:schemeClr val="bg1">
                  <a:lumMod val="85000"/>
                </a:schemeClr>
              </a:buClr>
              <a:buSzPct val="90000"/>
              <a:buNone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165" y="553319"/>
            <a:ext cx="5350425" cy="533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5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Datos Office365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850009"/>
            <a:ext cx="1056613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Office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365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API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Setup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Account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: Enterprise ,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Education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,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Developer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, Business</a:t>
            </a: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Azure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AD</a:t>
            </a:r>
          </a:p>
          <a:p>
            <a:pPr marL="914400" lvl="2" indent="0">
              <a:buClr>
                <a:schemeClr val="bg1">
                  <a:lumMod val="85000"/>
                </a:schemeClr>
              </a:buClr>
              <a:buSzPct val="90000"/>
              <a:buNone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Herramientas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IDE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Visual Studio</a:t>
            </a: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Eclipse / Android Studio</a:t>
            </a: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Xcode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Sublime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1" indent="0">
              <a:buClr>
                <a:schemeClr val="bg1">
                  <a:lumMod val="85000"/>
                </a:schemeClr>
              </a:buClr>
              <a:buSzPct val="90000"/>
              <a:buNone/>
            </a:pPr>
            <a:endParaRPr lang="es-ES" dirty="0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4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Datos Office365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854576"/>
            <a:ext cx="443019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Manual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Registrar la aplicación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Configurar las propiedades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Seleccionar Servicio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Seleccionar los permisos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Automático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Añadir Servicio Conectado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1" indent="0">
              <a:buClr>
                <a:schemeClr val="bg1">
                  <a:lumMod val="85000"/>
                </a:schemeClr>
              </a:buClr>
              <a:buSzPct val="90000"/>
              <a:buNone/>
            </a:pPr>
            <a:endParaRPr lang="es-ES" dirty="0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676" y="201237"/>
            <a:ext cx="3537597" cy="197515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9225" y="2289613"/>
            <a:ext cx="5629275" cy="12573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225" y="3660132"/>
            <a:ext cx="5541388" cy="23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2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Datos Office365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874393"/>
            <a:ext cx="423169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Flujo de Autenticación</a:t>
            </a:r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2055" y="764466"/>
            <a:ext cx="6283903" cy="469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8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Datos Office365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690688"/>
            <a:ext cx="490003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API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SharePoint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Online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Exchange Online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4822118" y="333110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28575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Contacts</a:t>
            </a:r>
            <a:endParaRPr lang="es-E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246" y="4014556"/>
            <a:ext cx="4953000" cy="2343150"/>
          </a:xfrm>
          <a:prstGeom prst="rect">
            <a:avLst/>
          </a:prstGeom>
        </p:spPr>
      </p:pic>
      <p:sp>
        <p:nvSpPr>
          <p:cNvPr id="11" name="Marcador de contenido 4"/>
          <p:cNvSpPr>
            <a:spLocks/>
          </p:cNvSpPr>
          <p:nvPr/>
        </p:nvSpPr>
        <p:spPr>
          <a:xfrm>
            <a:off x="688111" y="3331104"/>
            <a:ext cx="2373816" cy="28501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Token</a:t>
            </a:r>
            <a:endParaRPr lang="es-E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2" name="Marcador de contenido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938" y="4147945"/>
            <a:ext cx="4616180" cy="22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Datos Office365</a:t>
            </a:r>
            <a:endParaRPr lang="es-ES" dirty="0"/>
          </a:p>
        </p:txBody>
      </p:sp>
      <p:sp>
        <p:nvSpPr>
          <p:cNvPr id="10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760913"/>
            <a:ext cx="3692095" cy="4435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SDK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Android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IOS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Universal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Apps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93" y="3530474"/>
            <a:ext cx="6686550" cy="6000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543" y="3520950"/>
            <a:ext cx="3562350" cy="619125"/>
          </a:xfrm>
          <a:prstGeom prst="rect">
            <a:avLst/>
          </a:prstGeom>
        </p:spPr>
      </p:pic>
      <p:pic>
        <p:nvPicPr>
          <p:cNvPr id="5" name="Marcador de contenido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2" name="Marcador de contenido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6993" y="4213454"/>
            <a:ext cx="5290095" cy="198255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1309" y="3645845"/>
            <a:ext cx="149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Cliente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1309" y="4213454"/>
            <a:ext cx="179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Contactos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41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Datos Office365</a:t>
            </a:r>
            <a:endParaRPr lang="es-ES" dirty="0"/>
          </a:p>
        </p:txBody>
      </p:sp>
      <p:sp>
        <p:nvSpPr>
          <p:cNvPr id="10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690688"/>
            <a:ext cx="8751890" cy="4435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 365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API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Unified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192" y="2366962"/>
            <a:ext cx="4511168" cy="126111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046" y="3803072"/>
            <a:ext cx="7207735" cy="272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1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 Light" charset="0"/>
                <a:cs typeface="Segoe UI Light" charset="0"/>
              </a:rPr>
              <a:t>Datos Office365</a:t>
            </a:r>
            <a:endParaRPr lang="es-ES" dirty="0"/>
          </a:p>
        </p:txBody>
      </p:sp>
      <p:sp>
        <p:nvSpPr>
          <p:cNvPr id="10" name="Marcador de contenido 4"/>
          <p:cNvSpPr>
            <a:spLocks noGrp="1"/>
          </p:cNvSpPr>
          <p:nvPr>
            <p:ph idx="4294967295"/>
          </p:nvPr>
        </p:nvSpPr>
        <p:spPr>
          <a:xfrm>
            <a:off x="274641" y="1690688"/>
            <a:ext cx="10155240" cy="4435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Recursos</a:t>
            </a: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Android SDK</a:t>
            </a: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github.com/OfficeDev/Office-365-SDK-for-Android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IOS SDK</a:t>
            </a: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github.com/OfficeDev/Office-365-SDK-for-iOS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Training Content</a:t>
            </a: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github.com/OfficeDev/TrainingContent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Starter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Projects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https://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msdn.microsoft.com/en-us/office/office365/howto/starter-projects-and-code-samples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Yammer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Office365</a:t>
            </a: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  <a:hlinkClick r:id="rId7"/>
              </a:rPr>
              <a:t>https://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7"/>
              </a:rPr>
              <a:t>www.yammer.com/itpronetwork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1" indent="0">
              <a:buClr>
                <a:schemeClr val="bg1">
                  <a:lumMod val="85000"/>
                </a:schemeClr>
              </a:buClr>
              <a:buSzPct val="90000"/>
              <a:buNone/>
            </a:pP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Aplicación</a:t>
            </a:r>
            <a:r>
              <a:rPr lang="en-US" dirty="0" smtClean="0"/>
              <a:t> Apache Cordova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408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Next</a:t>
            </a:r>
            <a:r>
              <a:rPr lang="es-ES" dirty="0" smtClean="0"/>
              <a:t> </a:t>
            </a:r>
            <a:r>
              <a:rPr lang="es-ES" dirty="0" err="1" smtClean="0"/>
              <a:t>Releases</a:t>
            </a:r>
            <a:endParaRPr lang="es-ES" dirty="0"/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" b="966"/>
          <a:stretch>
            <a:fillRect/>
          </a:stretch>
        </p:blipFill>
        <p:spPr>
          <a:xfrm>
            <a:off x="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30068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Introducción: movilidad </a:t>
            </a:r>
            <a:r>
              <a:rPr lang="es-ES" smtClean="0"/>
              <a:t>en Office 365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641" y="1825624"/>
            <a:ext cx="11079159" cy="4575175"/>
          </a:xfrm>
        </p:spPr>
        <p:txBody>
          <a:bodyPr/>
          <a:lstStyle/>
          <a:p>
            <a:r>
              <a:rPr lang="es-ES" dirty="0" err="1"/>
              <a:t>Consumer</a:t>
            </a:r>
            <a:r>
              <a:rPr lang="es-ES"/>
              <a:t> </a:t>
            </a:r>
            <a:endParaRPr lang="es-ES" dirty="0"/>
          </a:p>
          <a:p>
            <a:pPr lvl="1"/>
            <a:r>
              <a:rPr lang="es-ES"/>
              <a:t> Apps móviles para consumir Office 365</a:t>
            </a:r>
            <a:endParaRPr lang="es-ES" dirty="0"/>
          </a:p>
          <a:p>
            <a:r>
              <a:rPr lang="es-ES"/>
              <a:t> Administración</a:t>
            </a:r>
            <a:endParaRPr lang="es-ES" dirty="0"/>
          </a:p>
          <a:p>
            <a:pPr lvl="1"/>
            <a:r>
              <a:rPr lang="es-ES"/>
              <a:t> Gestiona el acceso móvil a la plataforma</a:t>
            </a:r>
            <a:endParaRPr lang="es-ES" dirty="0"/>
          </a:p>
          <a:p>
            <a:pPr lvl="1"/>
            <a:r>
              <a:rPr lang="es-ES"/>
              <a:t> Administra Office 365 desde el teléfono</a:t>
            </a:r>
            <a:endParaRPr lang="es-ES" dirty="0"/>
          </a:p>
          <a:p>
            <a:r>
              <a:rPr lang="es-ES"/>
              <a:t> Desarrollo</a:t>
            </a:r>
            <a:endParaRPr lang="es-ES" dirty="0"/>
          </a:p>
          <a:p>
            <a:pPr lvl="1"/>
            <a:r>
              <a:rPr lang="es-ES"/>
              <a:t> Ofrece nuevas funcionalidades y experiencias</a:t>
            </a:r>
            <a:endParaRPr lang="es-ES" dirty="0"/>
          </a:p>
          <a:p>
            <a:r>
              <a:rPr lang="es-ES"/>
              <a:t> Next Releases</a:t>
            </a:r>
            <a:endParaRPr lang="es-ES" dirty="0"/>
          </a:p>
          <a:p>
            <a:pPr lvl="1"/>
            <a:r>
              <a:rPr lang="es-ES"/>
              <a:t> El futuro es móvil en Office 365</a:t>
            </a:r>
            <a:endParaRPr lang="es-ES" dirty="0"/>
          </a:p>
          <a:p>
            <a:pPr lvl="1"/>
            <a:r>
              <a:rPr lang="es-ES"/>
              <a:t> Next-gen portals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372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Segoe UI Light" charset="0"/>
                <a:cs typeface="Segoe UI Light" charset="0"/>
              </a:rPr>
              <a:t>SharePoint </a:t>
            </a:r>
            <a:r>
              <a:rPr lang="es-ES" dirty="0" smtClean="0">
                <a:latin typeface="Segoe UI Light" charset="0"/>
                <a:cs typeface="Segoe UI Light" charset="0"/>
              </a:rPr>
              <a:t>2016</a:t>
            </a:r>
            <a:endParaRPr lang="es-ES" dirty="0"/>
          </a:p>
        </p:txBody>
      </p:sp>
      <p:sp>
        <p:nvSpPr>
          <p:cNvPr id="10" name="Marcador de contenido 4"/>
          <p:cNvSpPr>
            <a:spLocks noGrp="1"/>
          </p:cNvSpPr>
          <p:nvPr>
            <p:ph idx="4294967295"/>
          </p:nvPr>
        </p:nvSpPr>
        <p:spPr>
          <a:xfrm>
            <a:off x="-172214" y="1690688"/>
            <a:ext cx="5816269" cy="4435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Nueva interfaz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Touch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Visualización adaptada a móviles y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Tablets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Permite navegar por todo el sitios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</a:pP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1" indent="0">
              <a:buClr>
                <a:schemeClr val="bg1">
                  <a:lumMod val="85000"/>
                </a:schemeClr>
              </a:buClr>
              <a:buSzPct val="90000"/>
              <a:buNone/>
            </a:pP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6603" y="1614506"/>
            <a:ext cx="28098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latin typeface="Segoe UI Light" charset="0"/>
                <a:cs typeface="Segoe UI Light" charset="0"/>
              </a:rPr>
              <a:t>Next</a:t>
            </a:r>
            <a:r>
              <a:rPr lang="es-ES" dirty="0" smtClean="0">
                <a:latin typeface="Segoe UI Light" charset="0"/>
                <a:cs typeface="Segoe UI Light" charset="0"/>
              </a:rPr>
              <a:t>-Gen </a:t>
            </a:r>
            <a:r>
              <a:rPr lang="es-ES" dirty="0" err="1" smtClean="0">
                <a:latin typeface="Segoe UI Light" charset="0"/>
                <a:cs typeface="Segoe UI Light" charset="0"/>
              </a:rPr>
              <a:t>Portals</a:t>
            </a:r>
            <a:endParaRPr lang="es-ES" dirty="0"/>
          </a:p>
        </p:txBody>
      </p:sp>
      <p:sp>
        <p:nvSpPr>
          <p:cNvPr id="10" name="Marcador de contenido 4"/>
          <p:cNvSpPr>
            <a:spLocks noGrp="1"/>
          </p:cNvSpPr>
          <p:nvPr>
            <p:ph idx="4294967295"/>
          </p:nvPr>
        </p:nvSpPr>
        <p:spPr>
          <a:xfrm>
            <a:off x="-200223" y="1772410"/>
            <a:ext cx="10155240" cy="4435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Blog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Delve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Creación de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Posts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Interfaz Intuitiva</a:t>
            </a: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Adaptable a dispositivos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1" indent="0">
              <a:buClr>
                <a:schemeClr val="bg1">
                  <a:lumMod val="85000"/>
                </a:schemeClr>
              </a:buClr>
              <a:buSzPct val="90000"/>
              <a:buNone/>
            </a:pP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73" y="1310763"/>
            <a:ext cx="4135603" cy="22728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732" y="1121919"/>
            <a:ext cx="3405189" cy="39783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607" y="3665367"/>
            <a:ext cx="3623734" cy="309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Segoe UI Light" charset="0"/>
                <a:cs typeface="Segoe UI Light" charset="0"/>
              </a:rPr>
              <a:t>App Grupos</a:t>
            </a:r>
            <a:endParaRPr lang="es-ES" dirty="0"/>
          </a:p>
        </p:txBody>
      </p:sp>
      <p:sp>
        <p:nvSpPr>
          <p:cNvPr id="10" name="Marcador de contenido 4"/>
          <p:cNvSpPr>
            <a:spLocks noGrp="1"/>
          </p:cNvSpPr>
          <p:nvPr>
            <p:ph idx="4294967295"/>
          </p:nvPr>
        </p:nvSpPr>
        <p:spPr>
          <a:xfrm>
            <a:off x="-146891" y="1686397"/>
            <a:ext cx="3662524" cy="4435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Visualización a través de la aplicación de:</a:t>
            </a: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Grupos</a:t>
            </a: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Ficheros</a:t>
            </a:r>
          </a:p>
          <a:p>
            <a:pPr lvl="2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Notificaciones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13" y="6015056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14557" y="6015056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31" y="6015056"/>
            <a:ext cx="501693" cy="6095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088" y="365125"/>
            <a:ext cx="2550963" cy="417812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297" y="960859"/>
            <a:ext cx="2568272" cy="46095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3916" y="1365378"/>
            <a:ext cx="2652762" cy="453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895" y="1475217"/>
            <a:ext cx="1365276" cy="136527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4" y="1475216"/>
            <a:ext cx="1351016" cy="135101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22207" y="854113"/>
            <a:ext cx="2893678" cy="1648885"/>
          </a:xfrm>
        </p:spPr>
        <p:txBody>
          <a:bodyPr>
            <a:normAutofit/>
          </a:bodyPr>
          <a:lstStyle/>
          <a:p>
            <a:r>
              <a:rPr lang="en-US" sz="3000" dirty="0" smtClean="0"/>
              <a:t>Miguel Tabera</a:t>
            </a:r>
            <a:endParaRPr lang="es-ES" sz="3000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>
          <a:xfrm>
            <a:off x="2199364" y="2048080"/>
            <a:ext cx="3322547" cy="41433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SharePoint Lead at </a:t>
            </a:r>
            <a:r>
              <a:rPr lang="en-US" sz="1600" b="1" dirty="0" smtClean="0"/>
              <a:t>Plain Concepts</a:t>
            </a:r>
            <a:endParaRPr lang="es-ES" sz="1600" b="1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>
          <a:xfrm>
            <a:off x="602514" y="2876201"/>
            <a:ext cx="5141339" cy="414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http://</a:t>
            </a:r>
            <a:r>
              <a:rPr lang="en-US" sz="2000" dirty="0"/>
              <a:t>www.</a:t>
            </a:r>
            <a:r>
              <a:rPr lang="en-US" sz="2000" b="1" dirty="0"/>
              <a:t>sinsharepointnohayparaiso</a:t>
            </a:r>
            <a:r>
              <a:rPr lang="en-US" sz="2000" dirty="0"/>
              <a:t>.com</a:t>
            </a:r>
            <a:endParaRPr lang="es-ES" sz="2000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>
          <a:xfrm>
            <a:off x="602515" y="3253744"/>
            <a:ext cx="5141338" cy="414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http://blogs.plainconcepts.com/</a:t>
            </a:r>
            <a:r>
              <a:rPr lang="en-US" sz="2000" b="1" dirty="0" smtClean="0"/>
              <a:t>rokyouroffice</a:t>
            </a:r>
            <a:endParaRPr lang="es-ES" sz="2000" b="1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>
          <a:xfrm>
            <a:off x="2199364" y="2422321"/>
            <a:ext cx="3322547" cy="414338"/>
          </a:xfrm>
        </p:spPr>
        <p:txBody>
          <a:bodyPr>
            <a:normAutofit/>
          </a:bodyPr>
          <a:lstStyle/>
          <a:p>
            <a:r>
              <a:rPr lang="en-US" sz="1600" b="0" dirty="0" smtClean="0"/>
              <a:t>@migueltabera</a:t>
            </a:r>
            <a:endParaRPr lang="es-ES" sz="1600" b="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592" y="3901437"/>
            <a:ext cx="2020090" cy="8146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51" y="3418448"/>
            <a:ext cx="1705973" cy="170597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025" y="5622346"/>
            <a:ext cx="2730886" cy="1031821"/>
          </a:xfrm>
          <a:prstGeom prst="rect">
            <a:avLst/>
          </a:prstGeom>
        </p:spPr>
      </p:pic>
      <p:sp>
        <p:nvSpPr>
          <p:cNvPr id="29" name="Título 1"/>
          <p:cNvSpPr txBox="1">
            <a:spLocks/>
          </p:cNvSpPr>
          <p:nvPr/>
        </p:nvSpPr>
        <p:spPr>
          <a:xfrm>
            <a:off x="8000847" y="854113"/>
            <a:ext cx="2893678" cy="1648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3000" dirty="0" smtClean="0"/>
              <a:t>Rubén </a:t>
            </a:r>
            <a:r>
              <a:rPr lang="en-US" sz="3000" dirty="0" err="1" smtClean="0"/>
              <a:t>Toribio</a:t>
            </a:r>
            <a:endParaRPr lang="es-ES" sz="3000" dirty="0"/>
          </a:p>
        </p:txBody>
      </p:sp>
      <p:sp>
        <p:nvSpPr>
          <p:cNvPr id="30" name="Marcador de texto 16"/>
          <p:cNvSpPr>
            <a:spLocks noGrp="1"/>
          </p:cNvSpPr>
          <p:nvPr>
            <p:ph type="body" sz="quarter" idx="14"/>
          </p:nvPr>
        </p:nvSpPr>
        <p:spPr>
          <a:xfrm>
            <a:off x="8078004" y="2048080"/>
            <a:ext cx="3322547" cy="41433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SharePoint Architect at </a:t>
            </a:r>
            <a:r>
              <a:rPr lang="en-US" sz="1600" b="1" dirty="0" err="1" smtClean="0"/>
              <a:t>Tokiota</a:t>
            </a:r>
            <a:endParaRPr lang="es-ES" sz="1600" b="1" dirty="0"/>
          </a:p>
        </p:txBody>
      </p:sp>
      <p:sp>
        <p:nvSpPr>
          <p:cNvPr id="31" name="Marcador de texto 19"/>
          <p:cNvSpPr>
            <a:spLocks noGrp="1"/>
          </p:cNvSpPr>
          <p:nvPr>
            <p:ph type="body" sz="quarter" idx="17"/>
          </p:nvPr>
        </p:nvSpPr>
        <p:spPr>
          <a:xfrm>
            <a:off x="8078004" y="2422321"/>
            <a:ext cx="3322547" cy="414338"/>
          </a:xfrm>
        </p:spPr>
        <p:txBody>
          <a:bodyPr>
            <a:normAutofit/>
          </a:bodyPr>
          <a:lstStyle/>
          <a:p>
            <a:r>
              <a:rPr lang="en-US" sz="1600" b="0" dirty="0" smtClean="0"/>
              <a:t>@</a:t>
            </a:r>
            <a:r>
              <a:rPr lang="en-US" sz="1600" b="0" dirty="0" err="1" smtClean="0"/>
              <a:t>rtoribiog</a:t>
            </a:r>
            <a:endParaRPr lang="es-ES" sz="1600" b="0" dirty="0"/>
          </a:p>
        </p:txBody>
      </p:sp>
      <p:sp>
        <p:nvSpPr>
          <p:cNvPr id="37" name="Marcador de texto 17"/>
          <p:cNvSpPr>
            <a:spLocks noGrp="1"/>
          </p:cNvSpPr>
          <p:nvPr>
            <p:ph type="body" sz="quarter" idx="15"/>
          </p:nvPr>
        </p:nvSpPr>
        <p:spPr>
          <a:xfrm>
            <a:off x="6445520" y="2877679"/>
            <a:ext cx="5141339" cy="414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http://www.sug.cat</a:t>
            </a:r>
            <a:endParaRPr lang="es-ES" sz="2000" dirty="0"/>
          </a:p>
        </p:txBody>
      </p:sp>
      <p:sp>
        <p:nvSpPr>
          <p:cNvPr id="38" name="Marcador de texto 18"/>
          <p:cNvSpPr>
            <a:spLocks noGrp="1"/>
          </p:cNvSpPr>
          <p:nvPr>
            <p:ph type="body" sz="quarter" idx="16"/>
          </p:nvPr>
        </p:nvSpPr>
        <p:spPr>
          <a:xfrm>
            <a:off x="6445521" y="3255222"/>
            <a:ext cx="5141338" cy="414338"/>
          </a:xfrm>
        </p:spPr>
        <p:txBody>
          <a:bodyPr>
            <a:normAutofit/>
          </a:bodyPr>
          <a:lstStyle/>
          <a:p>
            <a:endParaRPr lang="es-ES" sz="2000" b="1" dirty="0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169" y="5622346"/>
            <a:ext cx="2511807" cy="1033726"/>
          </a:xfrm>
          <a:prstGeom prst="rect">
            <a:avLst/>
          </a:prstGeom>
        </p:spPr>
      </p:pic>
      <p:cxnSp>
        <p:nvCxnSpPr>
          <p:cNvPr id="10" name="Conector recto 9"/>
          <p:cNvCxnSpPr/>
          <p:nvPr/>
        </p:nvCxnSpPr>
        <p:spPr>
          <a:xfrm flipH="1">
            <a:off x="5939161" y="932160"/>
            <a:ext cx="26633" cy="40748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ítulo 1"/>
          <p:cNvSpPr txBox="1">
            <a:spLocks/>
          </p:cNvSpPr>
          <p:nvPr/>
        </p:nvSpPr>
        <p:spPr>
          <a:xfrm>
            <a:off x="486053" y="-14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s-ES" dirty="0" smtClean="0"/>
              <a:t>Q&amp;A</a:t>
            </a:r>
            <a:endParaRPr lang="es-ES" dirty="0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5868" y="3814668"/>
            <a:ext cx="1925484" cy="105173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168" y="3814668"/>
            <a:ext cx="1577645" cy="95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6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Consumer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441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8"/>
          <p:cNvGrpSpPr/>
          <p:nvPr/>
        </p:nvGrpSpPr>
        <p:grpSpPr>
          <a:xfrm>
            <a:off x="5855066" y="1637414"/>
            <a:ext cx="5847906" cy="3623388"/>
            <a:chOff x="5855066" y="1637414"/>
            <a:chExt cx="5847906" cy="3623388"/>
          </a:xfrm>
        </p:grpSpPr>
        <p:pic>
          <p:nvPicPr>
            <p:cNvPr id="16" name="Imagen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75" r="13462" b="28823"/>
            <a:stretch/>
          </p:blipFill>
          <p:spPr>
            <a:xfrm>
              <a:off x="5855066" y="1637414"/>
              <a:ext cx="5847906" cy="362338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7" name="Imagen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3" t="1394" r="87775" b="95506"/>
            <a:stretch/>
          </p:blipFill>
          <p:spPr>
            <a:xfrm>
              <a:off x="5865229" y="1701658"/>
              <a:ext cx="365109" cy="15776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OneNote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s-ES" dirty="0"/>
              <a:t> Notas personales, apuntes e imágenes</a:t>
            </a:r>
          </a:p>
          <a:p>
            <a:r>
              <a:rPr lang="es-ES" dirty="0"/>
              <a:t> Integración con otras apps</a:t>
            </a:r>
          </a:p>
          <a:p>
            <a:r>
              <a:rPr lang="es-ES" dirty="0"/>
              <a:t> Sincronización entre dispositivos gracias a OneDrive</a:t>
            </a:r>
          </a:p>
          <a:p>
            <a:r>
              <a:rPr lang="es-ES" dirty="0"/>
              <a:t> Blocs de notas en SharePoint</a:t>
            </a:r>
          </a:p>
          <a:p>
            <a:r>
              <a:rPr lang="es-ES" dirty="0"/>
              <a:t> Experiencia extendida con lápiz </a:t>
            </a:r>
            <a:r>
              <a:rPr lang="es-ES"/>
              <a:t>de Surface y OCR</a:t>
            </a:r>
            <a:endParaRPr lang="es-ES" dirty="0"/>
          </a:p>
          <a:p>
            <a:r>
              <a:rPr lang="es-ES" dirty="0"/>
              <a:t> </a:t>
            </a:r>
            <a:r>
              <a:rPr lang="es-ES"/>
              <a:t>App y versión de escritorio</a:t>
            </a:r>
            <a:endParaRPr lang="es-ES" dirty="0"/>
          </a:p>
        </p:txBody>
      </p:sp>
      <p:pic>
        <p:nvPicPr>
          <p:cNvPr id="5" name="Marcador de contenido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5" y="6005831"/>
            <a:ext cx="514638" cy="6121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8"/>
          <a:stretch/>
        </p:blipFill>
        <p:spPr>
          <a:xfrm>
            <a:off x="10022539" y="6005831"/>
            <a:ext cx="640323" cy="612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13" y="6005831"/>
            <a:ext cx="501693" cy="609562"/>
          </a:xfrm>
          <a:prstGeom prst="rect">
            <a:avLst/>
          </a:prstGeom>
        </p:spPr>
      </p:pic>
      <p:pic>
        <p:nvPicPr>
          <p:cNvPr id="14" name="Picture 3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27"/>
          <a:stretch/>
        </p:blipFill>
        <p:spPr>
          <a:xfrm>
            <a:off x="2635754" y="656078"/>
            <a:ext cx="680717" cy="74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5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3EBF46ACB4F846B28CD3AF586BC274" ma:contentTypeVersion="2" ma:contentTypeDescription="Create a new document." ma:contentTypeScope="" ma:versionID="adfb675e58b08c3d8473d8731fcbb0bd">
  <xsd:schema xmlns:xsd="http://www.w3.org/2001/XMLSchema" xmlns:xs="http://www.w3.org/2001/XMLSchema" xmlns:p="http://schemas.microsoft.com/office/2006/metadata/properties" xmlns:ns2="a4aa0b84-8325-48cb-a05f-55913b886993" targetNamespace="http://schemas.microsoft.com/office/2006/metadata/properties" ma:root="true" ma:fieldsID="75cc7ac740c7e2cbb4dd092763ddd15a" ns2:_="">
    <xsd:import namespace="a4aa0b84-8325-48cb-a05f-55913b88699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aa0b84-8325-48cb-a05f-55913b88699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F406758-A59A-4A0E-AF54-0D3DB71408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39CD32-8296-49EA-BE11-A0768E7B62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aa0b84-8325-48cb-a05f-55913b8869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89132E3-28B7-4036-A2C7-45F764811B98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4aa0b84-8325-48cb-a05f-55913b88699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5413</TotalTime>
  <Words>2055</Words>
  <Application>Microsoft Office PowerPoint</Application>
  <PresentationFormat>Panorámica</PresentationFormat>
  <Paragraphs>476</Paragraphs>
  <Slides>74</Slides>
  <Notes>40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80" baseType="lpstr">
      <vt:lpstr>Calibri</vt:lpstr>
      <vt:lpstr>Segoe UI Light</vt:lpstr>
      <vt:lpstr>Arial</vt:lpstr>
      <vt:lpstr>Segoe UI </vt:lpstr>
      <vt:lpstr>Rabiohead</vt:lpstr>
      <vt:lpstr>Tema de Office</vt:lpstr>
      <vt:lpstr>Presentación de PowerPoint</vt:lpstr>
      <vt:lpstr>Presentación de PowerPoint</vt:lpstr>
      <vt:lpstr>Rubén Toribio</vt:lpstr>
      <vt:lpstr>Miguel Tabera</vt:lpstr>
      <vt:lpstr>Movilidad en Office 365</vt:lpstr>
      <vt:lpstr>Introducción: Office 365 y sus servicios</vt:lpstr>
      <vt:lpstr>Introducción: movilidad en Office 365</vt:lpstr>
      <vt:lpstr>Consumer</vt:lpstr>
      <vt:lpstr>OneNote</vt:lpstr>
      <vt:lpstr>Correo y calendario de Windows</vt:lpstr>
      <vt:lpstr>Microsoft Outlook</vt:lpstr>
      <vt:lpstr>Office Touch</vt:lpstr>
      <vt:lpstr>Office Hub en Windows Phone</vt:lpstr>
      <vt:lpstr>SharePoint Newsfeed</vt:lpstr>
      <vt:lpstr>Yammer</vt:lpstr>
      <vt:lpstr>Skype Empresarial / Lync</vt:lpstr>
      <vt:lpstr>Office Remote</vt:lpstr>
      <vt:lpstr>Office Lens</vt:lpstr>
      <vt:lpstr>Power BI y Power BI Preview</vt:lpstr>
      <vt:lpstr>Office 365 Message Encryption Viewer</vt:lpstr>
      <vt:lpstr>Office Delve</vt:lpstr>
      <vt:lpstr>Office Video</vt:lpstr>
      <vt:lpstr>Dynamics CRM</vt:lpstr>
      <vt:lpstr>Nuevas apps</vt:lpstr>
      <vt:lpstr>Sway</vt:lpstr>
      <vt:lpstr>App xxxxxx</vt:lpstr>
      <vt:lpstr>OneDrive para la empresa</vt:lpstr>
      <vt:lpstr>¿Qué es OneDrive para la Empresa?</vt:lpstr>
      <vt:lpstr>App OneDrive para la Empresa</vt:lpstr>
      <vt:lpstr>Últimas novedades añadidas al servicio</vt:lpstr>
      <vt:lpstr>Roadmap: experiencia de producto </vt:lpstr>
      <vt:lpstr>Roadmap: seguridad, compliance, desarrollo</vt:lpstr>
      <vt:lpstr>Administración</vt:lpstr>
      <vt:lpstr>Apps de administración</vt:lpstr>
      <vt:lpstr>App Office 365 Admin</vt:lpstr>
      <vt:lpstr>Office 365 Partner Admin</vt:lpstr>
      <vt:lpstr>Mobile Device Management</vt:lpstr>
      <vt:lpstr>MDM: ¿Por qué es importante?</vt:lpstr>
      <vt:lpstr>MDM: Más allá…</vt:lpstr>
      <vt:lpstr>MDM: Habilitar MDM</vt:lpstr>
      <vt:lpstr>MDM: Habilitar MDM</vt:lpstr>
      <vt:lpstr>MDM: Nueva regla de acceso</vt:lpstr>
      <vt:lpstr>MDM: Acceso Condicional</vt:lpstr>
      <vt:lpstr>MDM: Acceso Condicional</vt:lpstr>
      <vt:lpstr>MDM: más información</vt:lpstr>
      <vt:lpstr>Desarrollo</vt:lpstr>
      <vt:lpstr>Tipo de Aplicaciones</vt:lpstr>
      <vt:lpstr>Tipo de Aplicaciones</vt:lpstr>
      <vt:lpstr>Aplicaciones Nativas</vt:lpstr>
      <vt:lpstr>Aplicaciones Nativas</vt:lpstr>
      <vt:lpstr>Aplicaciones Nativas</vt:lpstr>
      <vt:lpstr>Aplicaciones Híbridas</vt:lpstr>
      <vt:lpstr>Aplicaciones Híbridas</vt:lpstr>
      <vt:lpstr>Aplicaciones Universales</vt:lpstr>
      <vt:lpstr>Aplicaciones Universales</vt:lpstr>
      <vt:lpstr>Tipo de Aplicaciones</vt:lpstr>
      <vt:lpstr>Datos Office365</vt:lpstr>
      <vt:lpstr>Datos Office365</vt:lpstr>
      <vt:lpstr>Datos Office365</vt:lpstr>
      <vt:lpstr>Datos Office365</vt:lpstr>
      <vt:lpstr>Datos Office365</vt:lpstr>
      <vt:lpstr>Datos Office365</vt:lpstr>
      <vt:lpstr>Datos Office365</vt:lpstr>
      <vt:lpstr>Datos Office365</vt:lpstr>
      <vt:lpstr>Datos Office365</vt:lpstr>
      <vt:lpstr>Datos Office365</vt:lpstr>
      <vt:lpstr>Datos Office365</vt:lpstr>
      <vt:lpstr>Demo: Aplicación Apache Cordova</vt:lpstr>
      <vt:lpstr>Next Releases</vt:lpstr>
      <vt:lpstr>SharePoint 2016</vt:lpstr>
      <vt:lpstr>Next-Gen Portals</vt:lpstr>
      <vt:lpstr>App Grupos</vt:lpstr>
      <vt:lpstr>Miguel Tabera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Porras Rodríguez</dc:creator>
  <cp:lastModifiedBy>Ruben Toribio Gallardo</cp:lastModifiedBy>
  <cp:revision>153</cp:revision>
  <dcterms:created xsi:type="dcterms:W3CDTF">2013-08-20T12:49:39Z</dcterms:created>
  <dcterms:modified xsi:type="dcterms:W3CDTF">2015-06-09T11:53:57Z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0x010100873EBF46ACB4F846B28CD3AF586BC274</vt:lpwstr>
  </property>
</Properties>
</file>